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8.jpg" ContentType="image/jp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81" r:id="rId6"/>
    <p:sldId id="282" r:id="rId7"/>
    <p:sldId id="257" r:id="rId8"/>
    <p:sldId id="293" r:id="rId9"/>
    <p:sldId id="290" r:id="rId10"/>
    <p:sldId id="296" r:id="rId11"/>
    <p:sldId id="297" r:id="rId12"/>
    <p:sldId id="298" r:id="rId13"/>
    <p:sldId id="299" r:id="rId14"/>
    <p:sldId id="285" r:id="rId15"/>
    <p:sldId id="291" r:id="rId16"/>
    <p:sldId id="261" r:id="rId17"/>
    <p:sldId id="272" r:id="rId18"/>
    <p:sldId id="289" r:id="rId19"/>
    <p:sldId id="294" r:id="rId20"/>
    <p:sldId id="295" r:id="rId21"/>
    <p:sldId id="274" r:id="rId22"/>
    <p:sldId id="279" r:id="rId23"/>
    <p:sldId id="292" r:id="rId24"/>
    <p:sldId id="286" r:id="rId25"/>
    <p:sldId id="268" r:id="rId26"/>
    <p:sldId id="287" r:id="rId27"/>
    <p:sldId id="271" r:id="rId28"/>
    <p:sldId id="2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436B1F6-CF72-4C4C-AC6A-728818E18A34}">
          <p14:sldIdLst>
            <p14:sldId id="256"/>
          </p14:sldIdLst>
        </p14:section>
        <p14:section name="Work Completed after First Review" id="{CE16AC60-F9E6-4553-9BFB-987F7DB3A082}">
          <p14:sldIdLst>
            <p14:sldId id="281"/>
            <p14:sldId id="282"/>
            <p14:sldId id="257"/>
          </p14:sldIdLst>
        </p14:section>
        <p14:section name="Simulation model of proposed work" id="{C6F188AB-2D95-45CF-9199-BD322CF506FC}">
          <p14:sldIdLst>
            <p14:sldId id="293"/>
            <p14:sldId id="290"/>
            <p14:sldId id="296"/>
            <p14:sldId id="297"/>
            <p14:sldId id="298"/>
            <p14:sldId id="299"/>
            <p14:sldId id="285"/>
            <p14:sldId id="291"/>
            <p14:sldId id="261"/>
          </p14:sldIdLst>
        </p14:section>
        <p14:section name="Simulation results of proposed work" id="{AE5F354C-1F7D-4A31-82FF-454614E64946}">
          <p14:sldIdLst>
            <p14:sldId id="272"/>
            <p14:sldId id="289"/>
          </p14:sldIdLst>
        </p14:section>
        <p14:section name="Numerical_Tabulation" id="{C266E1A0-3D5A-46CF-B6AE-EE530C37355E}">
          <p14:sldIdLst>
            <p14:sldId id="294"/>
            <p14:sldId id="295"/>
            <p14:sldId id="274"/>
          </p14:sldIdLst>
        </p14:section>
        <p14:section name="Comparision of base paper and proposed work" id="{A2D2D1E8-D190-439E-972D-00F78F577683}">
          <p14:sldIdLst/>
        </p14:section>
        <p14:section name="Screenshots" id="{37D84150-24DD-495E-8777-4A28B823FA2A}">
          <p14:sldIdLst>
            <p14:sldId id="279"/>
            <p14:sldId id="292"/>
            <p14:sldId id="286"/>
          </p14:sldIdLst>
        </p14:section>
        <p14:section name="References" id="{C7ACBB5F-C993-4273-8014-9B1BC0E24676}">
          <p14:sldIdLst>
            <p14:sldId id="268"/>
            <p14:sldId id="287"/>
          </p14:sldIdLst>
        </p14:section>
        <p14:section name="Queries" id="{A0B0B830-D512-4A0A-B5CA-5192E1FDB413}">
          <p14:sldIdLst>
            <p14:sldId id="271"/>
          </p14:sldIdLst>
        </p14:section>
        <p14:section name="End" id="{FB82223B-F9FD-4A9B-A089-3552C43D7653}">
          <p14:sldIdLst>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8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3957" autoAdjust="0"/>
  </p:normalViewPr>
  <p:slideViewPr>
    <p:cSldViewPr snapToGrid="0">
      <p:cViewPr varScale="1">
        <p:scale>
          <a:sx n="68" d="100"/>
          <a:sy n="68" d="100"/>
        </p:scale>
        <p:origin x="792"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AMASIVAM K" userId="17f1bdec-f23c-4adb-b103-f8f849b2213a" providerId="ADAL" clId="{2947C404-3CA9-46ED-99BC-672C4EF3E0A8}"/>
    <pc:docChg chg="undo custSel addSld delSld modSld sldOrd modSection">
      <pc:chgData name="PARAMASIVAM K" userId="17f1bdec-f23c-4adb-b103-f8f849b2213a" providerId="ADAL" clId="{2947C404-3CA9-46ED-99BC-672C4EF3E0A8}" dt="2024-04-05T10:07:37.622" v="171" actId="20577"/>
      <pc:docMkLst>
        <pc:docMk/>
      </pc:docMkLst>
      <pc:sldChg chg="addSp modSp">
        <pc:chgData name="PARAMASIVAM K" userId="17f1bdec-f23c-4adb-b103-f8f849b2213a" providerId="ADAL" clId="{2947C404-3CA9-46ED-99BC-672C4EF3E0A8}" dt="2024-04-05T09:48:26.779" v="0"/>
        <pc:sldMkLst>
          <pc:docMk/>
          <pc:sldMk cId="520789807" sldId="256"/>
        </pc:sldMkLst>
        <pc:spChg chg="add mod">
          <ac:chgData name="PARAMASIVAM K" userId="17f1bdec-f23c-4adb-b103-f8f849b2213a" providerId="ADAL" clId="{2947C404-3CA9-46ED-99BC-672C4EF3E0A8}" dt="2024-04-05T09:48:26.779" v="0"/>
          <ac:spMkLst>
            <pc:docMk/>
            <pc:sldMk cId="520789807" sldId="256"/>
            <ac:spMk id="2" creationId="{BC9DD8D0-8257-659E-5C6F-EF5D07C54BEA}"/>
          </ac:spMkLst>
        </pc:spChg>
      </pc:sldChg>
      <pc:sldChg chg="del">
        <pc:chgData name="PARAMASIVAM K" userId="17f1bdec-f23c-4adb-b103-f8f849b2213a" providerId="ADAL" clId="{2947C404-3CA9-46ED-99BC-672C4EF3E0A8}" dt="2024-04-05T10:05:41.438" v="133" actId="2696"/>
        <pc:sldMkLst>
          <pc:docMk/>
          <pc:sldMk cId="2814067983" sldId="257"/>
        </pc:sldMkLst>
      </pc:sldChg>
      <pc:sldChg chg="modSp mod">
        <pc:chgData name="PARAMASIVAM K" userId="17f1bdec-f23c-4adb-b103-f8f849b2213a" providerId="ADAL" clId="{2947C404-3CA9-46ED-99BC-672C4EF3E0A8}" dt="2024-04-05T09:53:31.911" v="26"/>
        <pc:sldMkLst>
          <pc:docMk/>
          <pc:sldMk cId="4271506816" sldId="260"/>
        </pc:sldMkLst>
        <pc:spChg chg="mod">
          <ac:chgData name="PARAMASIVAM K" userId="17f1bdec-f23c-4adb-b103-f8f849b2213a" providerId="ADAL" clId="{2947C404-3CA9-46ED-99BC-672C4EF3E0A8}" dt="2024-04-05T09:53:31.911" v="26"/>
          <ac:spMkLst>
            <pc:docMk/>
            <pc:sldMk cId="4271506816" sldId="260"/>
            <ac:spMk id="2" creationId="{255A6458-7230-9FBC-88E6-8D9CC6B72307}"/>
          </ac:spMkLst>
        </pc:spChg>
      </pc:sldChg>
      <pc:sldChg chg="modSp mod">
        <pc:chgData name="PARAMASIVAM K" userId="17f1bdec-f23c-4adb-b103-f8f849b2213a" providerId="ADAL" clId="{2947C404-3CA9-46ED-99BC-672C4EF3E0A8}" dt="2024-04-05T09:53:38.545" v="29" actId="27636"/>
        <pc:sldMkLst>
          <pc:docMk/>
          <pc:sldMk cId="1410348577" sldId="261"/>
        </pc:sldMkLst>
        <pc:spChg chg="mod">
          <ac:chgData name="PARAMASIVAM K" userId="17f1bdec-f23c-4adb-b103-f8f849b2213a" providerId="ADAL" clId="{2947C404-3CA9-46ED-99BC-672C4EF3E0A8}" dt="2024-04-05T09:53:38.545" v="29" actId="27636"/>
          <ac:spMkLst>
            <pc:docMk/>
            <pc:sldMk cId="1410348577" sldId="261"/>
            <ac:spMk id="2" creationId="{255A6458-7230-9FBC-88E6-8D9CC6B72307}"/>
          </ac:spMkLst>
        </pc:spChg>
      </pc:sldChg>
      <pc:sldChg chg="modSp mod">
        <pc:chgData name="PARAMASIVAM K" userId="17f1bdec-f23c-4adb-b103-f8f849b2213a" providerId="ADAL" clId="{2947C404-3CA9-46ED-99BC-672C4EF3E0A8}" dt="2024-04-05T09:58:01.377" v="91"/>
        <pc:sldMkLst>
          <pc:docMk/>
          <pc:sldMk cId="344477586" sldId="268"/>
        </pc:sldMkLst>
        <pc:spChg chg="mod">
          <ac:chgData name="PARAMASIVAM K" userId="17f1bdec-f23c-4adb-b103-f8f849b2213a" providerId="ADAL" clId="{2947C404-3CA9-46ED-99BC-672C4EF3E0A8}" dt="2024-04-05T09:58:01.377" v="91"/>
          <ac:spMkLst>
            <pc:docMk/>
            <pc:sldMk cId="344477586" sldId="268"/>
            <ac:spMk id="2" creationId="{700A38AB-4AD7-96C6-E054-B6B6B8949518}"/>
          </ac:spMkLst>
        </pc:spChg>
      </pc:sldChg>
      <pc:sldChg chg="modSp mod ord">
        <pc:chgData name="PARAMASIVAM K" userId="17f1bdec-f23c-4adb-b103-f8f849b2213a" providerId="ADAL" clId="{2947C404-3CA9-46ED-99BC-672C4EF3E0A8}" dt="2024-04-05T09:59:20.723" v="105" actId="20577"/>
        <pc:sldMkLst>
          <pc:docMk/>
          <pc:sldMk cId="2305851133" sldId="272"/>
        </pc:sldMkLst>
        <pc:spChg chg="mod">
          <ac:chgData name="PARAMASIVAM K" userId="17f1bdec-f23c-4adb-b103-f8f849b2213a" providerId="ADAL" clId="{2947C404-3CA9-46ED-99BC-672C4EF3E0A8}" dt="2024-04-05T09:59:20.723" v="105" actId="20577"/>
          <ac:spMkLst>
            <pc:docMk/>
            <pc:sldMk cId="2305851133" sldId="272"/>
            <ac:spMk id="2" creationId="{255A6458-7230-9FBC-88E6-8D9CC6B72307}"/>
          </ac:spMkLst>
        </pc:spChg>
      </pc:sldChg>
      <pc:sldChg chg="modSp mod">
        <pc:chgData name="PARAMASIVAM K" userId="17f1bdec-f23c-4adb-b103-f8f849b2213a" providerId="ADAL" clId="{2947C404-3CA9-46ED-99BC-672C4EF3E0A8}" dt="2024-04-05T09:55:42.462" v="52" actId="20577"/>
        <pc:sldMkLst>
          <pc:docMk/>
          <pc:sldMk cId="1814041974" sldId="273"/>
        </pc:sldMkLst>
        <pc:spChg chg="mod">
          <ac:chgData name="PARAMASIVAM K" userId="17f1bdec-f23c-4adb-b103-f8f849b2213a" providerId="ADAL" clId="{2947C404-3CA9-46ED-99BC-672C4EF3E0A8}" dt="2024-04-05T09:55:42.462" v="52" actId="20577"/>
          <ac:spMkLst>
            <pc:docMk/>
            <pc:sldMk cId="1814041974" sldId="273"/>
            <ac:spMk id="2" creationId="{255A6458-7230-9FBC-88E6-8D9CC6B72307}"/>
          </ac:spMkLst>
        </pc:spChg>
      </pc:sldChg>
      <pc:sldChg chg="modSp mod">
        <pc:chgData name="PARAMASIVAM K" userId="17f1bdec-f23c-4adb-b103-f8f849b2213a" providerId="ADAL" clId="{2947C404-3CA9-46ED-99BC-672C4EF3E0A8}" dt="2024-04-05T10:07:37.622" v="171" actId="20577"/>
        <pc:sldMkLst>
          <pc:docMk/>
          <pc:sldMk cId="3604138646" sldId="274"/>
        </pc:sldMkLst>
        <pc:spChg chg="mod">
          <ac:chgData name="PARAMASIVAM K" userId="17f1bdec-f23c-4adb-b103-f8f849b2213a" providerId="ADAL" clId="{2947C404-3CA9-46ED-99BC-672C4EF3E0A8}" dt="2024-04-05T10:07:37.622" v="171" actId="20577"/>
          <ac:spMkLst>
            <pc:docMk/>
            <pc:sldMk cId="3604138646" sldId="274"/>
            <ac:spMk id="2" creationId="{255A6458-7230-9FBC-88E6-8D9CC6B72307}"/>
          </ac:spMkLst>
        </pc:spChg>
      </pc:sldChg>
      <pc:sldChg chg="modSp del mod">
        <pc:chgData name="PARAMASIVAM K" userId="17f1bdec-f23c-4adb-b103-f8f849b2213a" providerId="ADAL" clId="{2947C404-3CA9-46ED-99BC-672C4EF3E0A8}" dt="2024-04-05T09:59:50.122" v="106" actId="2696"/>
        <pc:sldMkLst>
          <pc:docMk/>
          <pc:sldMk cId="3385799926" sldId="278"/>
        </pc:sldMkLst>
        <pc:spChg chg="mod">
          <ac:chgData name="PARAMASIVAM K" userId="17f1bdec-f23c-4adb-b103-f8f849b2213a" providerId="ADAL" clId="{2947C404-3CA9-46ED-99BC-672C4EF3E0A8}" dt="2024-04-05T09:54:20.100" v="31"/>
          <ac:spMkLst>
            <pc:docMk/>
            <pc:sldMk cId="3385799926" sldId="278"/>
            <ac:spMk id="2" creationId="{38AF8F4A-71C0-AAA3-AF45-7BF907E297E2}"/>
          </ac:spMkLst>
        </pc:spChg>
      </pc:sldChg>
      <pc:sldChg chg="modSp mod">
        <pc:chgData name="PARAMASIVAM K" userId="17f1bdec-f23c-4adb-b103-f8f849b2213a" providerId="ADAL" clId="{2947C404-3CA9-46ED-99BC-672C4EF3E0A8}" dt="2024-04-05T09:57:46.264" v="89" actId="20577"/>
        <pc:sldMkLst>
          <pc:docMk/>
          <pc:sldMk cId="871253693" sldId="279"/>
        </pc:sldMkLst>
        <pc:spChg chg="mod">
          <ac:chgData name="PARAMASIVAM K" userId="17f1bdec-f23c-4adb-b103-f8f849b2213a" providerId="ADAL" clId="{2947C404-3CA9-46ED-99BC-672C4EF3E0A8}" dt="2024-04-05T09:57:46.264" v="89" actId="20577"/>
          <ac:spMkLst>
            <pc:docMk/>
            <pc:sldMk cId="871253693" sldId="279"/>
            <ac:spMk id="2" creationId="{38AF8F4A-71C0-AAA3-AF45-7BF907E297E2}"/>
          </ac:spMkLst>
        </pc:spChg>
      </pc:sldChg>
      <pc:sldChg chg="modSp mod">
        <pc:chgData name="PARAMASIVAM K" userId="17f1bdec-f23c-4adb-b103-f8f849b2213a" providerId="ADAL" clId="{2947C404-3CA9-46ED-99BC-672C4EF3E0A8}" dt="2024-04-05T09:53:00.635" v="24" actId="207"/>
        <pc:sldMkLst>
          <pc:docMk/>
          <pc:sldMk cId="859684203" sldId="284"/>
        </pc:sldMkLst>
        <pc:spChg chg="mod">
          <ac:chgData name="PARAMASIVAM K" userId="17f1bdec-f23c-4adb-b103-f8f849b2213a" providerId="ADAL" clId="{2947C404-3CA9-46ED-99BC-672C4EF3E0A8}" dt="2024-04-05T09:53:00.635" v="24" actId="207"/>
          <ac:spMkLst>
            <pc:docMk/>
            <pc:sldMk cId="859684203" sldId="284"/>
            <ac:spMk id="2" creationId="{3FCDF07F-3EE4-E003-3DA1-9667CEDF6A87}"/>
          </ac:spMkLst>
        </pc:spChg>
      </pc:sldChg>
      <pc:sldChg chg="modSp mod">
        <pc:chgData name="PARAMASIVAM K" userId="17f1bdec-f23c-4adb-b103-f8f849b2213a" providerId="ADAL" clId="{2947C404-3CA9-46ED-99BC-672C4EF3E0A8}" dt="2024-04-05T10:06:43.831" v="158" actId="20577"/>
        <pc:sldMkLst>
          <pc:docMk/>
          <pc:sldMk cId="2552040320" sldId="285"/>
        </pc:sldMkLst>
        <pc:spChg chg="mod">
          <ac:chgData name="PARAMASIVAM K" userId="17f1bdec-f23c-4adb-b103-f8f849b2213a" providerId="ADAL" clId="{2947C404-3CA9-46ED-99BC-672C4EF3E0A8}" dt="2024-04-05T10:06:43.831" v="158" actId="20577"/>
          <ac:spMkLst>
            <pc:docMk/>
            <pc:sldMk cId="2552040320" sldId="285"/>
            <ac:spMk id="2" creationId="{255A6458-7230-9FBC-88E6-8D9CC6B72307}"/>
          </ac:spMkLst>
        </pc:spChg>
      </pc:sldChg>
      <pc:sldChg chg="add del">
        <pc:chgData name="PARAMASIVAM K" userId="17f1bdec-f23c-4adb-b103-f8f849b2213a" providerId="ADAL" clId="{2947C404-3CA9-46ED-99BC-672C4EF3E0A8}" dt="2024-04-05T09:55:04.036" v="33" actId="2890"/>
        <pc:sldMkLst>
          <pc:docMk/>
          <pc:sldMk cId="2389699873" sldId="288"/>
        </pc:sldMkLst>
      </pc:sldChg>
      <pc:sldChg chg="modSp add mod">
        <pc:chgData name="PARAMASIVAM K" userId="17f1bdec-f23c-4adb-b103-f8f849b2213a" providerId="ADAL" clId="{2947C404-3CA9-46ED-99BC-672C4EF3E0A8}" dt="2024-04-05T10:07:22.029" v="164" actId="20577"/>
        <pc:sldMkLst>
          <pc:docMk/>
          <pc:sldMk cId="3724251758" sldId="288"/>
        </pc:sldMkLst>
        <pc:spChg chg="mod">
          <ac:chgData name="PARAMASIVAM K" userId="17f1bdec-f23c-4adb-b103-f8f849b2213a" providerId="ADAL" clId="{2947C404-3CA9-46ED-99BC-672C4EF3E0A8}" dt="2024-04-05T10:07:22.029" v="164" actId="20577"/>
          <ac:spMkLst>
            <pc:docMk/>
            <pc:sldMk cId="3724251758" sldId="288"/>
            <ac:spMk id="2" creationId="{255A6458-7230-9FBC-88E6-8D9CC6B72307}"/>
          </ac:spMkLst>
        </pc:spChg>
      </pc:sldChg>
      <pc:sldChg chg="modSp add mod">
        <pc:chgData name="PARAMASIVAM K" userId="17f1bdec-f23c-4adb-b103-f8f849b2213a" providerId="ADAL" clId="{2947C404-3CA9-46ED-99BC-672C4EF3E0A8}" dt="2024-04-05T09:56:01.524" v="60" actId="20577"/>
        <pc:sldMkLst>
          <pc:docMk/>
          <pc:sldMk cId="2919265299" sldId="289"/>
        </pc:sldMkLst>
        <pc:spChg chg="mod">
          <ac:chgData name="PARAMASIVAM K" userId="17f1bdec-f23c-4adb-b103-f8f849b2213a" providerId="ADAL" clId="{2947C404-3CA9-46ED-99BC-672C4EF3E0A8}" dt="2024-04-05T09:56:01.524" v="60" actId="20577"/>
          <ac:spMkLst>
            <pc:docMk/>
            <pc:sldMk cId="2919265299" sldId="289"/>
            <ac:spMk id="2" creationId="{255A6458-7230-9FBC-88E6-8D9CC6B72307}"/>
          </ac:spMkLst>
        </pc:spChg>
      </pc:sldChg>
      <pc:sldChg chg="modSp add mod">
        <pc:chgData name="PARAMASIVAM K" userId="17f1bdec-f23c-4adb-b103-f8f849b2213a" providerId="ADAL" clId="{2947C404-3CA9-46ED-99BC-672C4EF3E0A8}" dt="2024-04-05T10:00:55.377" v="122" actId="20577"/>
        <pc:sldMkLst>
          <pc:docMk/>
          <pc:sldMk cId="1568962012" sldId="290"/>
        </pc:sldMkLst>
        <pc:spChg chg="mod">
          <ac:chgData name="PARAMASIVAM K" userId="17f1bdec-f23c-4adb-b103-f8f849b2213a" providerId="ADAL" clId="{2947C404-3CA9-46ED-99BC-672C4EF3E0A8}" dt="2024-04-05T10:00:55.377" v="122" actId="20577"/>
          <ac:spMkLst>
            <pc:docMk/>
            <pc:sldMk cId="1568962012" sldId="290"/>
            <ac:spMk id="2" creationId="{255A6458-7230-9FBC-88E6-8D9CC6B72307}"/>
          </ac:spMkLst>
        </pc:spChg>
      </pc:sldChg>
      <pc:sldChg chg="modSp add mod">
        <pc:chgData name="PARAMASIVAM K" userId="17f1bdec-f23c-4adb-b103-f8f849b2213a" providerId="ADAL" clId="{2947C404-3CA9-46ED-99BC-672C4EF3E0A8}" dt="2024-04-05T10:01:08.134" v="132" actId="20577"/>
        <pc:sldMkLst>
          <pc:docMk/>
          <pc:sldMk cId="1491716337" sldId="291"/>
        </pc:sldMkLst>
        <pc:spChg chg="mod">
          <ac:chgData name="PARAMASIVAM K" userId="17f1bdec-f23c-4adb-b103-f8f849b2213a" providerId="ADAL" clId="{2947C404-3CA9-46ED-99BC-672C4EF3E0A8}" dt="2024-04-05T10:01:08.134" v="132" actId="20577"/>
          <ac:spMkLst>
            <pc:docMk/>
            <pc:sldMk cId="1491716337" sldId="291"/>
            <ac:spMk id="2" creationId="{255A6458-7230-9FBC-88E6-8D9CC6B723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FE160-AA09-4BC5-B2E0-1AF4BEB9064E}"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B55FD-3002-4807-9C48-CEB159AFA322}" type="slidenum">
              <a:rPr lang="en-US" smtClean="0"/>
              <a:t>‹#›</a:t>
            </a:fld>
            <a:endParaRPr lang="en-US"/>
          </a:p>
        </p:txBody>
      </p:sp>
    </p:spTree>
    <p:extLst>
      <p:ext uri="{BB962C8B-B14F-4D97-AF65-F5344CB8AC3E}">
        <p14:creationId xmlns:p14="http://schemas.microsoft.com/office/powerpoint/2010/main" val="1111850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4B55FD-3002-4807-9C48-CEB159AFA322}" type="slidenum">
              <a:rPr lang="en-US" smtClean="0"/>
              <a:t>1</a:t>
            </a:fld>
            <a:endParaRPr lang="en-US"/>
          </a:p>
        </p:txBody>
      </p:sp>
    </p:spTree>
    <p:extLst>
      <p:ext uri="{BB962C8B-B14F-4D97-AF65-F5344CB8AC3E}">
        <p14:creationId xmlns:p14="http://schemas.microsoft.com/office/powerpoint/2010/main" val="336903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4B55FD-3002-4807-9C48-CEB159AFA322}" type="slidenum">
              <a:rPr lang="en-US" smtClean="0"/>
              <a:t>3</a:t>
            </a:fld>
            <a:endParaRPr lang="en-US"/>
          </a:p>
        </p:txBody>
      </p:sp>
    </p:spTree>
    <p:extLst>
      <p:ext uri="{BB962C8B-B14F-4D97-AF65-F5344CB8AC3E}">
        <p14:creationId xmlns:p14="http://schemas.microsoft.com/office/powerpoint/2010/main" val="70526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Google Shape;65;p8">
            <a:extLst>
              <a:ext uri="{FF2B5EF4-FFF2-40B4-BE49-F238E27FC236}">
                <a16:creationId xmlns:a16="http://schemas.microsoft.com/office/drawing/2014/main" id="{8E151E77-86D1-4F45-5879-888A06974D97}"/>
              </a:ext>
            </a:extLst>
          </p:cNvPr>
          <p:cNvPicPr preferRelativeResize="0"/>
          <p:nvPr userDrawn="1"/>
        </p:nvPicPr>
        <p:blipFill rotWithShape="1">
          <a:blip r:embed="rId2">
            <a:alphaModFix/>
          </a:blip>
          <a:srcRect l="32463" r="32463"/>
          <a:stretch/>
        </p:blipFill>
        <p:spPr>
          <a:xfrm>
            <a:off x="8783782" y="0"/>
            <a:ext cx="3408218" cy="6858000"/>
          </a:xfrm>
          <a:prstGeom prst="rect">
            <a:avLst/>
          </a:prstGeom>
          <a:noFill/>
          <a:ln>
            <a:noFill/>
          </a:ln>
        </p:spPr>
      </p:pic>
      <p:sp>
        <p:nvSpPr>
          <p:cNvPr id="8" name="Google Shape;62;p8">
            <a:extLst>
              <a:ext uri="{FF2B5EF4-FFF2-40B4-BE49-F238E27FC236}">
                <a16:creationId xmlns:a16="http://schemas.microsoft.com/office/drawing/2014/main" id="{1736D07B-9467-0AD3-E862-1CDF66BA99F5}"/>
              </a:ext>
            </a:extLst>
          </p:cNvPr>
          <p:cNvSpPr txBox="1"/>
          <p:nvPr userDrawn="1"/>
        </p:nvSpPr>
        <p:spPr>
          <a:xfrm>
            <a:off x="4836892" y="148301"/>
            <a:ext cx="3600000" cy="5400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r>
              <a:rPr lang="en" sz="1600" b="1" dirty="0">
                <a:latin typeface="Arial" panose="020B0604020202020204" pitchFamily="34" charset="0"/>
                <a:ea typeface="Montserrat"/>
                <a:cs typeface="Arial" panose="020B0604020202020204" pitchFamily="34" charset="0"/>
                <a:sym typeface="Montserrat"/>
              </a:rPr>
              <a:t>Department of </a:t>
            </a:r>
            <a:endParaRPr sz="1600" b="1" dirty="0">
              <a:latin typeface="Arial" panose="020B0604020202020204" pitchFamily="34" charset="0"/>
              <a:ea typeface="Montserrat"/>
              <a:cs typeface="Arial" panose="020B0604020202020204" pitchFamily="34" charset="0"/>
              <a:sym typeface="Montserrat"/>
            </a:endParaRPr>
          </a:p>
          <a:p>
            <a:pPr marL="0" lvl="0" indent="0" algn="l" rtl="0">
              <a:spcBef>
                <a:spcPts val="0"/>
              </a:spcBef>
              <a:spcAft>
                <a:spcPts val="0"/>
              </a:spcAft>
              <a:buNone/>
            </a:pPr>
            <a:r>
              <a:rPr lang="en" sz="1600" b="1" dirty="0">
                <a:latin typeface="Arial" panose="020B0604020202020204" pitchFamily="34" charset="0"/>
                <a:ea typeface="Montserrat"/>
                <a:cs typeface="Arial" panose="020B0604020202020204" pitchFamily="34" charset="0"/>
                <a:sym typeface="Montserrat"/>
              </a:rPr>
              <a:t>Electrical &amp; Electronics Engineering</a:t>
            </a:r>
            <a:endParaRPr sz="1600" b="1" dirty="0">
              <a:latin typeface="Arial" panose="020B0604020202020204" pitchFamily="34" charset="0"/>
              <a:ea typeface="Montserrat"/>
              <a:cs typeface="Arial" panose="020B0604020202020204" pitchFamily="34" charset="0"/>
              <a:sym typeface="Montserrat"/>
            </a:endParaRPr>
          </a:p>
          <a:p>
            <a:pPr marL="0" lvl="0" indent="0" algn="l" rtl="0">
              <a:spcBef>
                <a:spcPts val="0"/>
              </a:spcBef>
              <a:spcAft>
                <a:spcPts val="0"/>
              </a:spcAft>
              <a:buNone/>
            </a:pPr>
            <a:r>
              <a:rPr lang="en" sz="1600" b="1" dirty="0">
                <a:solidFill>
                  <a:schemeClr val="dk1"/>
                </a:solidFill>
                <a:highlight>
                  <a:srgbClr val="FFFFFF"/>
                </a:highlight>
                <a:latin typeface="Arial" panose="020B0604020202020204" pitchFamily="34" charset="0"/>
                <a:ea typeface="Montserrat"/>
                <a:cs typeface="Arial" panose="020B0604020202020204" pitchFamily="34" charset="0"/>
                <a:sym typeface="Montserrat"/>
              </a:rPr>
              <a:t>Since 1984</a:t>
            </a:r>
            <a:endParaRPr sz="1600" b="1" dirty="0">
              <a:latin typeface="Arial" panose="020B0604020202020204" pitchFamily="34" charset="0"/>
              <a:ea typeface="Montserrat"/>
              <a:cs typeface="Arial" panose="020B0604020202020204" pitchFamily="34" charset="0"/>
              <a:sym typeface="Montserrat"/>
            </a:endParaRPr>
          </a:p>
          <a:p>
            <a:pPr marL="0" lvl="0" indent="0" algn="l" rtl="0">
              <a:spcBef>
                <a:spcPts val="0"/>
              </a:spcBef>
              <a:spcAft>
                <a:spcPts val="0"/>
              </a:spcAft>
              <a:buNone/>
            </a:pPr>
            <a:endParaRPr sz="1600" b="1" dirty="0">
              <a:latin typeface="Arial" panose="020B0604020202020204" pitchFamily="34" charset="0"/>
              <a:ea typeface="Montserrat"/>
              <a:cs typeface="Arial" panose="020B0604020202020204" pitchFamily="34" charset="0"/>
              <a:sym typeface="Montserrat"/>
            </a:endParaRPr>
          </a:p>
        </p:txBody>
      </p:sp>
      <p:pic>
        <p:nvPicPr>
          <p:cNvPr id="9" name="Google Shape;63;p8">
            <a:extLst>
              <a:ext uri="{FF2B5EF4-FFF2-40B4-BE49-F238E27FC236}">
                <a16:creationId xmlns:a16="http://schemas.microsoft.com/office/drawing/2014/main" id="{650E9BCA-374A-C7D6-D587-51AFF01ACA22}"/>
              </a:ext>
            </a:extLst>
          </p:cNvPr>
          <p:cNvPicPr preferRelativeResize="0">
            <a:picLocks noChangeAspect="1"/>
          </p:cNvPicPr>
          <p:nvPr userDrawn="1"/>
        </p:nvPicPr>
        <p:blipFill rotWithShape="1">
          <a:blip r:embed="rId3">
            <a:alphaModFix/>
          </a:blip>
          <a:srcRect l="5210" t="13955" r="4177" b="11970"/>
          <a:stretch/>
        </p:blipFill>
        <p:spPr>
          <a:xfrm>
            <a:off x="1721559" y="148301"/>
            <a:ext cx="2880000" cy="720000"/>
          </a:xfrm>
          <a:prstGeom prst="rect">
            <a:avLst/>
          </a:prstGeom>
          <a:noFill/>
          <a:ln>
            <a:noFill/>
          </a:ln>
        </p:spPr>
      </p:pic>
      <p:cxnSp>
        <p:nvCxnSpPr>
          <p:cNvPr id="10" name="Google Shape;64;p8">
            <a:extLst>
              <a:ext uri="{FF2B5EF4-FFF2-40B4-BE49-F238E27FC236}">
                <a16:creationId xmlns:a16="http://schemas.microsoft.com/office/drawing/2014/main" id="{711A03ED-C095-A9C6-7520-9B561BDC5621}"/>
              </a:ext>
            </a:extLst>
          </p:cNvPr>
          <p:cNvCxnSpPr/>
          <p:nvPr userDrawn="1"/>
        </p:nvCxnSpPr>
        <p:spPr>
          <a:xfrm>
            <a:off x="4665935" y="92029"/>
            <a:ext cx="0" cy="900000"/>
          </a:xfrm>
          <a:prstGeom prst="straightConnector1">
            <a:avLst/>
          </a:prstGeom>
          <a:noFill/>
          <a:ln w="9525" cap="flat" cmpd="sng">
            <a:solidFill>
              <a:srgbClr val="1E2843"/>
            </a:solidFill>
            <a:prstDash val="solid"/>
            <a:round/>
            <a:headEnd type="none" w="med" len="med"/>
            <a:tailEnd type="none" w="med" len="med"/>
          </a:ln>
        </p:spPr>
      </p:cxnSp>
      <p:sp>
        <p:nvSpPr>
          <p:cNvPr id="11" name="TextBox 10">
            <a:extLst>
              <a:ext uri="{FF2B5EF4-FFF2-40B4-BE49-F238E27FC236}">
                <a16:creationId xmlns:a16="http://schemas.microsoft.com/office/drawing/2014/main" id="{68558F90-BED4-6D68-BE83-2970AD589FA4}"/>
              </a:ext>
            </a:extLst>
          </p:cNvPr>
          <p:cNvSpPr txBox="1"/>
          <p:nvPr userDrawn="1"/>
        </p:nvSpPr>
        <p:spPr>
          <a:xfrm>
            <a:off x="3161559" y="868301"/>
            <a:ext cx="3025517" cy="785343"/>
          </a:xfrm>
          <a:prstGeom prst="rect">
            <a:avLst/>
          </a:prstGeom>
          <a:noFill/>
        </p:spPr>
        <p:txBody>
          <a:bodyPr wrap="square" rtlCol="0">
            <a:spAutoFit/>
          </a:bodyPr>
          <a:lstStyle/>
          <a:p>
            <a:pPr algn="ctr">
              <a:lnSpc>
                <a:spcPct val="150000"/>
              </a:lnSpc>
            </a:pPr>
            <a:r>
              <a:rPr lang="en-US" sz="1600" b="1" u="sng" dirty="0">
                <a:latin typeface="Arial" panose="020B0604020202020204" pitchFamily="34" charset="0"/>
                <a:cs typeface="Arial" panose="020B0604020202020204" pitchFamily="34" charset="0"/>
              </a:rPr>
              <a:t>U18EEP7702 Project Phase I</a:t>
            </a:r>
          </a:p>
          <a:p>
            <a:pPr algn="ctr">
              <a:lnSpc>
                <a:spcPct val="150000"/>
              </a:lnSpc>
            </a:pPr>
            <a:r>
              <a:rPr lang="en-US" sz="1600" b="1" u="sng" dirty="0">
                <a:latin typeface="Arial" panose="020B0604020202020204" pitchFamily="34" charset="0"/>
                <a:cs typeface="Arial" panose="020B0604020202020204" pitchFamily="34" charset="0"/>
              </a:rPr>
              <a:t>Third Review</a:t>
            </a:r>
          </a:p>
        </p:txBody>
      </p:sp>
    </p:spTree>
    <p:extLst>
      <p:ext uri="{BB962C8B-B14F-4D97-AF65-F5344CB8AC3E}">
        <p14:creationId xmlns:p14="http://schemas.microsoft.com/office/powerpoint/2010/main" val="2044547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ED20-06DF-9626-7477-A2643DF8449D}"/>
              </a:ext>
            </a:extLst>
          </p:cNvPr>
          <p:cNvSpPr>
            <a:spLocks noGrp="1"/>
          </p:cNvSpPr>
          <p:nvPr>
            <p:ph type="title"/>
          </p:nvPr>
        </p:nvSpPr>
        <p:spPr>
          <a:xfrm>
            <a:off x="0" y="30595"/>
            <a:ext cx="11353800" cy="894328"/>
          </a:xfrm>
          <a:prstGeom prst="rect">
            <a:avLst/>
          </a:prstGeom>
        </p:spPr>
        <p:txBody>
          <a:bodyPr lIns="0" tIns="0" rIns="0" bIns="0">
            <a:norm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3CAC9C1E-17A4-958F-9741-86CEACEB7AFE}"/>
              </a:ext>
            </a:extLst>
          </p:cNvPr>
          <p:cNvSpPr>
            <a:spLocks noGrp="1"/>
          </p:cNvSpPr>
          <p:nvPr>
            <p:ph idx="1"/>
          </p:nvPr>
        </p:nvSpPr>
        <p:spPr>
          <a:xfrm>
            <a:off x="0" y="924923"/>
            <a:ext cx="12192000" cy="54542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BB343-115C-C0CF-4939-D382B9460F19}"/>
              </a:ext>
            </a:extLst>
          </p:cNvPr>
          <p:cNvSpPr>
            <a:spLocks noGrp="1"/>
          </p:cNvSpPr>
          <p:nvPr>
            <p:ph type="dt" sz="half" idx="10"/>
          </p:nvPr>
        </p:nvSpPr>
        <p:spPr>
          <a:xfrm>
            <a:off x="0" y="6377422"/>
            <a:ext cx="1870364" cy="365125"/>
          </a:xfrm>
        </p:spPr>
        <p:txBody>
          <a:bodyPr/>
          <a:lstStyle>
            <a:lvl1pPr>
              <a:defRPr>
                <a:solidFill>
                  <a:schemeClr val="tx1">
                    <a:lumMod val="95000"/>
                    <a:lumOff val="5000"/>
                  </a:schemeClr>
                </a:solidFill>
              </a:defRPr>
            </a:lvl1p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4AB03F7A-B1E6-CE6B-A6FD-19F2254FDB38}"/>
              </a:ext>
            </a:extLst>
          </p:cNvPr>
          <p:cNvSpPr>
            <a:spLocks noGrp="1"/>
          </p:cNvSpPr>
          <p:nvPr>
            <p:ph type="ftr" sz="quarter" idx="11"/>
          </p:nvPr>
        </p:nvSpPr>
        <p:spPr>
          <a:xfrm>
            <a:off x="1870364" y="6380596"/>
            <a:ext cx="9656618" cy="365125"/>
          </a:xfrm>
        </p:spPr>
        <p:txBody>
          <a:bodyPr/>
          <a:lstStyle>
            <a:lvl1pPr>
              <a:defRPr>
                <a:solidFill>
                  <a:schemeClr val="tx1">
                    <a:lumMod val="95000"/>
                    <a:lumOff val="5000"/>
                  </a:schemeClr>
                </a:solidFill>
              </a:defRPr>
            </a:lvl1pPr>
          </a:lstStyle>
          <a:p>
            <a:r>
              <a:rPr lang="en-US"/>
              <a:t>U18EEP7702 Project Phase I  - Third Review</a:t>
            </a:r>
            <a:endParaRPr lang="en-US" dirty="0"/>
          </a:p>
        </p:txBody>
      </p:sp>
      <p:sp>
        <p:nvSpPr>
          <p:cNvPr id="6" name="Slide Number Placeholder 5">
            <a:extLst>
              <a:ext uri="{FF2B5EF4-FFF2-40B4-BE49-F238E27FC236}">
                <a16:creationId xmlns:a16="http://schemas.microsoft.com/office/drawing/2014/main" id="{9C8538B3-E805-6A24-5610-FFB2770080A0}"/>
              </a:ext>
            </a:extLst>
          </p:cNvPr>
          <p:cNvSpPr>
            <a:spLocks noGrp="1"/>
          </p:cNvSpPr>
          <p:nvPr>
            <p:ph type="sldNum" sz="quarter" idx="12"/>
          </p:nvPr>
        </p:nvSpPr>
        <p:spPr>
          <a:xfrm>
            <a:off x="11526982" y="6380597"/>
            <a:ext cx="665018" cy="365125"/>
          </a:xfrm>
        </p:spPr>
        <p:txBody>
          <a:bodyPr/>
          <a:lstStyle>
            <a:lvl1pPr>
              <a:defRPr>
                <a:solidFill>
                  <a:schemeClr val="tx1">
                    <a:lumMod val="95000"/>
                    <a:lumOff val="5000"/>
                  </a:schemeClr>
                </a:solidFill>
              </a:defRPr>
            </a:lvl1pPr>
          </a:lstStyle>
          <a:p>
            <a:fld id="{6A6BABF5-487F-401D-8BB3-C2CDD5DBE5E0}" type="slidenum">
              <a:rPr lang="en-US" smtClean="0"/>
              <a:pPr/>
              <a:t>‹#›</a:t>
            </a:fld>
            <a:endParaRPr lang="en-US" dirty="0"/>
          </a:p>
        </p:txBody>
      </p:sp>
      <p:pic>
        <p:nvPicPr>
          <p:cNvPr id="8" name="Picture 7">
            <a:extLst>
              <a:ext uri="{FF2B5EF4-FFF2-40B4-BE49-F238E27FC236}">
                <a16:creationId xmlns:a16="http://schemas.microsoft.com/office/drawing/2014/main" id="{6213C212-3479-F7FD-9C52-FD6D91D1EE5F}"/>
              </a:ext>
            </a:extLst>
          </p:cNvPr>
          <p:cNvPicPr>
            <a:picLocks noChangeAspect="1"/>
          </p:cNvPicPr>
          <p:nvPr userDrawn="1"/>
        </p:nvPicPr>
        <p:blipFill>
          <a:blip r:embed="rId2"/>
          <a:stretch>
            <a:fillRect/>
          </a:stretch>
        </p:blipFill>
        <p:spPr>
          <a:xfrm>
            <a:off x="11192740" y="-8660"/>
            <a:ext cx="895475" cy="952633"/>
          </a:xfrm>
          <a:prstGeom prst="rect">
            <a:avLst/>
          </a:prstGeom>
        </p:spPr>
      </p:pic>
      <p:sp>
        <p:nvSpPr>
          <p:cNvPr id="9" name="Rectangle 8">
            <a:extLst>
              <a:ext uri="{FF2B5EF4-FFF2-40B4-BE49-F238E27FC236}">
                <a16:creationId xmlns:a16="http://schemas.microsoft.com/office/drawing/2014/main" id="{D00DDE7D-DBC7-D469-18FE-A28336CCF134}"/>
              </a:ext>
            </a:extLst>
          </p:cNvPr>
          <p:cNvSpPr/>
          <p:nvPr userDrawn="1"/>
        </p:nvSpPr>
        <p:spPr>
          <a:xfrm>
            <a:off x="0" y="6747164"/>
            <a:ext cx="12192000" cy="110836"/>
          </a:xfrm>
          <a:prstGeom prst="rect">
            <a:avLst/>
          </a:prstGeom>
          <a:solidFill>
            <a:srgbClr val="1E28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06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st">
    <p:spTree>
      <p:nvGrpSpPr>
        <p:cNvPr id="1" name=""/>
        <p:cNvGrpSpPr/>
        <p:nvPr/>
      </p:nvGrpSpPr>
      <p:grpSpPr>
        <a:xfrm>
          <a:off x="0" y="0"/>
          <a:ext cx="0" cy="0"/>
          <a:chOff x="0" y="0"/>
          <a:chExt cx="0" cy="0"/>
        </a:xfrm>
      </p:grpSpPr>
      <p:pic>
        <p:nvPicPr>
          <p:cNvPr id="8" name="Google Shape;254;p36">
            <a:extLst>
              <a:ext uri="{FF2B5EF4-FFF2-40B4-BE49-F238E27FC236}">
                <a16:creationId xmlns:a16="http://schemas.microsoft.com/office/drawing/2014/main" id="{ABB21F35-16EB-8482-C6E1-49D17EE07DA5}"/>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6113900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379C4F-752E-01D9-86F2-C7EBD87A5D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400DFA-4AA8-F5A8-F6D0-256FD3D247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AF31991-4965-B7EE-4391-7BBDD20142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708F8-1036-425D-BBE2-897DA7933072}" type="datetime4">
              <a:rPr lang="en-US" smtClean="0"/>
              <a:t>April 13, 2024</a:t>
            </a:fld>
            <a:endParaRPr lang="en-US"/>
          </a:p>
        </p:txBody>
      </p:sp>
      <p:sp>
        <p:nvSpPr>
          <p:cNvPr id="5" name="Footer Placeholder 4">
            <a:extLst>
              <a:ext uri="{FF2B5EF4-FFF2-40B4-BE49-F238E27FC236}">
                <a16:creationId xmlns:a16="http://schemas.microsoft.com/office/drawing/2014/main" id="{FC0B825E-D17C-6ED3-0C76-240DB26037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U18EEP7702 Project Phase I  - Third Review</a:t>
            </a:r>
          </a:p>
        </p:txBody>
      </p:sp>
      <p:sp>
        <p:nvSpPr>
          <p:cNvPr id="6" name="Slide Number Placeholder 5">
            <a:extLst>
              <a:ext uri="{FF2B5EF4-FFF2-40B4-BE49-F238E27FC236}">
                <a16:creationId xmlns:a16="http://schemas.microsoft.com/office/drawing/2014/main" id="{9E3584CA-11A2-8080-7D10-C652CCE0FB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BABF5-487F-401D-8BB3-C2CDD5DBE5E0}" type="slidenum">
              <a:rPr lang="en-US" smtClean="0"/>
              <a:t>‹#›</a:t>
            </a:fld>
            <a:endParaRPr lang="en-US"/>
          </a:p>
        </p:txBody>
      </p:sp>
    </p:spTree>
    <p:extLst>
      <p:ext uri="{BB962C8B-B14F-4D97-AF65-F5344CB8AC3E}">
        <p14:creationId xmlns:p14="http://schemas.microsoft.com/office/powerpoint/2010/main" val="2694075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3336FF1-AE66-5BDF-0DA7-955394B78384}"/>
              </a:ext>
            </a:extLst>
          </p:cNvPr>
          <p:cNvGraphicFramePr>
            <a:graphicFrameLocks noGrp="1"/>
          </p:cNvGraphicFramePr>
          <p:nvPr>
            <p:extLst>
              <p:ext uri="{D42A27DB-BD31-4B8C-83A1-F6EECF244321}">
                <p14:modId xmlns:p14="http://schemas.microsoft.com/office/powerpoint/2010/main" val="1329986498"/>
              </p:ext>
            </p:extLst>
          </p:nvPr>
        </p:nvGraphicFramePr>
        <p:xfrm>
          <a:off x="137536" y="1350498"/>
          <a:ext cx="8579081" cy="5308720"/>
        </p:xfrm>
        <a:graphic>
          <a:graphicData uri="http://schemas.openxmlformats.org/drawingml/2006/table">
            <a:tbl>
              <a:tblPr firstRow="1" bandRow="1">
                <a:tableStyleId>{5940675A-B579-460E-94D1-54222C63F5DA}</a:tableStyleId>
              </a:tblPr>
              <a:tblGrid>
                <a:gridCol w="2994439">
                  <a:extLst>
                    <a:ext uri="{9D8B030D-6E8A-4147-A177-3AD203B41FA5}">
                      <a16:colId xmlns:a16="http://schemas.microsoft.com/office/drawing/2014/main" val="1746800189"/>
                    </a:ext>
                  </a:extLst>
                </a:gridCol>
                <a:gridCol w="304967">
                  <a:extLst>
                    <a:ext uri="{9D8B030D-6E8A-4147-A177-3AD203B41FA5}">
                      <a16:colId xmlns:a16="http://schemas.microsoft.com/office/drawing/2014/main" val="2594556640"/>
                    </a:ext>
                  </a:extLst>
                </a:gridCol>
                <a:gridCol w="5279675">
                  <a:extLst>
                    <a:ext uri="{9D8B030D-6E8A-4147-A177-3AD203B41FA5}">
                      <a16:colId xmlns:a16="http://schemas.microsoft.com/office/drawing/2014/main" val="3993960008"/>
                    </a:ext>
                  </a:extLst>
                </a:gridCol>
              </a:tblGrid>
              <a:tr h="483546">
                <a:tc>
                  <a:txBody>
                    <a:bodyPr/>
                    <a:lstStyle/>
                    <a:p>
                      <a:endParaRPr 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0" dirty="0"/>
                        <a:t>Viva –Voce Examination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1760002"/>
                  </a:ext>
                </a:extLst>
              </a:tr>
              <a:tr h="1309046">
                <a:tc>
                  <a:txBody>
                    <a:bodyPr/>
                    <a:lstStyle/>
                    <a:p>
                      <a:r>
                        <a:rPr lang="en-US" b="1" dirty="0"/>
                        <a:t>Project 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1"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Times New Roman" panose="02020603050405020304" pitchFamily="18" charset="0"/>
                          <a:ea typeface="+mn-ea"/>
                          <a:cs typeface="Times New Roman" panose="02020603050405020304" pitchFamily="18" charset="0"/>
                        </a:rPr>
                        <a:t>RESIDENTIAL ENERGY MANAGEMENT SYSTEM WITH ML-BASED DEMAND PREDICTION AND THEFT DETECTION</a:t>
                      </a:r>
                      <a:endParaRPr lang="en-IN" sz="180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3625366"/>
                  </a:ext>
                </a:extLst>
              </a:tr>
              <a:tr h="383366">
                <a:tc>
                  <a:txBody>
                    <a:bodyPr/>
                    <a:lstStyle/>
                    <a:p>
                      <a:r>
                        <a:rPr lang="en-US" b="1" dirty="0"/>
                        <a:t>SDG Goals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1"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0" dirty="0"/>
                        <a:t>12. Responsible consumption and production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4445808"/>
                  </a:ext>
                </a:extLst>
              </a:tr>
              <a:tr h="408378">
                <a:tc>
                  <a:txBody>
                    <a:bodyPr/>
                    <a:lstStyle/>
                    <a:p>
                      <a:r>
                        <a:rPr lang="en-US" b="1" dirty="0"/>
                        <a:t>Review Date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1"/>
                        <a:t>:</a:t>
                      </a:r>
                      <a:endParaRPr 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0" dirty="0"/>
                        <a:t>15.04.2024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4673412"/>
                  </a:ext>
                </a:extLst>
              </a:tr>
              <a:tr h="704872">
                <a:tc>
                  <a:txBody>
                    <a:bodyPr/>
                    <a:lstStyle/>
                    <a:p>
                      <a:r>
                        <a:rPr lang="en-US" b="1" dirty="0"/>
                        <a:t>Section and Batch Number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1"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b="0" i="0" dirty="0"/>
                        <a:t>BATCH 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111390"/>
                  </a:ext>
                </a:extLst>
              </a:tr>
              <a:tr h="1611134">
                <a:tc>
                  <a:txBody>
                    <a:bodyPr/>
                    <a:lstStyle/>
                    <a:p>
                      <a:r>
                        <a:rPr lang="en-US" b="1" dirty="0"/>
                        <a:t>Project Members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1"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indent="-342900">
                        <a:buAutoNum type="arabicPeriod"/>
                      </a:pPr>
                      <a:r>
                        <a:rPr lang="en-US" b="0" i="0" dirty="0"/>
                        <a:t>Abilesh K S – 20BEE001</a:t>
                      </a:r>
                    </a:p>
                    <a:p>
                      <a:pPr marL="342900" indent="-342900">
                        <a:buAutoNum type="arabicPeriod"/>
                      </a:pPr>
                      <a:r>
                        <a:rPr lang="en-US" b="0" i="0" dirty="0"/>
                        <a:t>Brian </a:t>
                      </a:r>
                      <a:r>
                        <a:rPr lang="en-US" b="0" i="0" dirty="0" err="1"/>
                        <a:t>Maurish</a:t>
                      </a:r>
                      <a:r>
                        <a:rPr lang="en-US" b="0" i="0" dirty="0"/>
                        <a:t> J – 20BEE022</a:t>
                      </a:r>
                    </a:p>
                    <a:p>
                      <a:pPr marL="342900" indent="-342900">
                        <a:buAutoNum type="arabicPeriod"/>
                      </a:pPr>
                      <a:r>
                        <a:rPr lang="en-US" b="0" i="0" dirty="0"/>
                        <a:t>Naresh B – 20BEE215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428354"/>
                  </a:ext>
                </a:extLst>
              </a:tr>
              <a:tr h="408378">
                <a:tc>
                  <a:txBody>
                    <a:bodyPr/>
                    <a:lstStyle/>
                    <a:p>
                      <a:r>
                        <a:rPr lang="en-US" b="1" dirty="0"/>
                        <a:t>Project Supervisor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1"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0" dirty="0"/>
                        <a:t>Mrs. Maithili P, AP II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2915450"/>
                  </a:ext>
                </a:extLst>
              </a:tr>
            </a:tbl>
          </a:graphicData>
        </a:graphic>
      </p:graphicFrame>
      <p:sp>
        <p:nvSpPr>
          <p:cNvPr id="2" name="TextBox 1">
            <a:extLst>
              <a:ext uri="{FF2B5EF4-FFF2-40B4-BE49-F238E27FC236}">
                <a16:creationId xmlns:a16="http://schemas.microsoft.com/office/drawing/2014/main" id="{BC9DD8D0-8257-659E-5C6F-EF5D07C54BEA}"/>
              </a:ext>
            </a:extLst>
          </p:cNvPr>
          <p:cNvSpPr txBox="1"/>
          <p:nvPr/>
        </p:nvSpPr>
        <p:spPr>
          <a:xfrm>
            <a:off x="3052689" y="970671"/>
            <a:ext cx="3432517" cy="369332"/>
          </a:xfrm>
          <a:prstGeom prst="rect">
            <a:avLst/>
          </a:prstGeom>
          <a:solidFill>
            <a:schemeClr val="accent2">
              <a:lumMod val="20000"/>
              <a:lumOff val="80000"/>
            </a:schemeClr>
          </a:solidFill>
        </p:spPr>
        <p:txBody>
          <a:bodyPr wrap="square" rtlCol="0">
            <a:sp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20789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F07F-3EE4-E003-3DA1-9667CEDF6A87}"/>
              </a:ext>
            </a:extLst>
          </p:cNvPr>
          <p:cNvSpPr>
            <a:spLocks noGrp="1"/>
          </p:cNvSpPr>
          <p:nvPr>
            <p:ph type="title"/>
          </p:nvPr>
        </p:nvSpPr>
        <p:spPr/>
        <p:txBody>
          <a:bodyPr/>
          <a:lstStyle/>
          <a:p>
            <a:r>
              <a:rPr lang="en-US" b="1" dirty="0"/>
              <a:t>Theft Detection Model</a:t>
            </a:r>
            <a:endParaRPr lang="en-IN" b="1" dirty="0">
              <a:solidFill>
                <a:srgbClr val="FF0000"/>
              </a:solidFill>
            </a:endParaRPr>
          </a:p>
        </p:txBody>
      </p:sp>
      <p:sp>
        <p:nvSpPr>
          <p:cNvPr id="4" name="Date Placeholder 3">
            <a:extLst>
              <a:ext uri="{FF2B5EF4-FFF2-40B4-BE49-F238E27FC236}">
                <a16:creationId xmlns:a16="http://schemas.microsoft.com/office/drawing/2014/main" id="{D1602C21-7429-FCD4-DE61-524FA2F43426}"/>
              </a:ext>
            </a:extLst>
          </p:cNvPr>
          <p:cNvSpPr>
            <a:spLocks noGrp="1"/>
          </p:cNvSpPr>
          <p:nvPr>
            <p:ph type="dt" sz="half" idx="10"/>
          </p:nvPr>
        </p:nvSpPr>
        <p:spPr/>
        <p:txBody>
          <a:body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6B95B856-3791-6BA6-DB78-9FC7FA8A2483}"/>
              </a:ext>
            </a:extLst>
          </p:cNvPr>
          <p:cNvSpPr>
            <a:spLocks noGrp="1"/>
          </p:cNvSpPr>
          <p:nvPr>
            <p:ph type="ftr" sz="quarter" idx="11"/>
          </p:nvPr>
        </p:nvSpPr>
        <p:spPr>
          <a:xfrm>
            <a:off x="0" y="6377422"/>
            <a:ext cx="12192000" cy="368299"/>
          </a:xfrm>
        </p:spPr>
        <p:txBody>
          <a:bodyPr/>
          <a:lstStyle/>
          <a:p>
            <a:r>
              <a:rPr lang="en-IN" sz="1200" b="1" kern="10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2C798A0-F951-EE22-EFB2-4191774E7973}"/>
              </a:ext>
            </a:extLst>
          </p:cNvPr>
          <p:cNvSpPr>
            <a:spLocks noGrp="1"/>
          </p:cNvSpPr>
          <p:nvPr>
            <p:ph type="sldNum" sz="quarter" idx="12"/>
          </p:nvPr>
        </p:nvSpPr>
        <p:spPr/>
        <p:txBody>
          <a:bodyPr/>
          <a:lstStyle/>
          <a:p>
            <a:fld id="{6A6BABF5-487F-401D-8BB3-C2CDD5DBE5E0}" type="slidenum">
              <a:rPr lang="en-US" smtClean="0"/>
              <a:pPr/>
              <a:t>10</a:t>
            </a:fld>
            <a:endParaRPr lang="en-US" dirty="0"/>
          </a:p>
        </p:txBody>
      </p:sp>
      <p:sp>
        <p:nvSpPr>
          <p:cNvPr id="11" name="TextBox 10">
            <a:extLst>
              <a:ext uri="{FF2B5EF4-FFF2-40B4-BE49-F238E27FC236}">
                <a16:creationId xmlns:a16="http://schemas.microsoft.com/office/drawing/2014/main" id="{6EAD5C54-4164-0CA7-9936-2D7463D9D420}"/>
              </a:ext>
            </a:extLst>
          </p:cNvPr>
          <p:cNvSpPr txBox="1"/>
          <p:nvPr/>
        </p:nvSpPr>
        <p:spPr>
          <a:xfrm>
            <a:off x="205219" y="1443839"/>
            <a:ext cx="5890781" cy="4708981"/>
          </a:xfrm>
          <a:prstGeom prst="rect">
            <a:avLst/>
          </a:prstGeom>
          <a:noFill/>
        </p:spPr>
        <p:txBody>
          <a:bodyPr wrap="square">
            <a:spAutoFit/>
          </a:bodyPr>
          <a:lstStyle/>
          <a:p>
            <a:pPr algn="just"/>
            <a:r>
              <a:rPr kumimoji="0" lang="en-US" altLang="en-US" sz="2000" b="1" i="0" u="none" strike="noStrike" cap="none" normalizeH="0" baseline="0" dirty="0">
                <a:ln>
                  <a:noFill/>
                </a:ln>
                <a:solidFill>
                  <a:srgbClr val="0D0D0D"/>
                </a:solidFill>
                <a:effectLst/>
              </a:rPr>
              <a:t>Binary Classification Proficiency</a:t>
            </a:r>
            <a:r>
              <a:rPr kumimoji="0" lang="en-US" altLang="en-US" sz="2000" b="0" i="0" u="none" strike="noStrike" cap="none" normalizeH="0" baseline="0" dirty="0">
                <a:ln>
                  <a:noFill/>
                </a:ln>
                <a:solidFill>
                  <a:srgbClr val="0D0D0D"/>
                </a:solidFill>
                <a:effectLst/>
              </a:rPr>
              <a:t>: SVMs excel in distinguishing between normal energy usage and anomalous behaviors associated with theft, making them effective for detection tasks.</a:t>
            </a:r>
          </a:p>
          <a:p>
            <a:pPr algn="just"/>
            <a:endParaRPr kumimoji="0" lang="en-US" altLang="en-US" sz="2000" b="0" i="0" u="none" strike="noStrike" cap="none" normalizeH="0" baseline="0" dirty="0">
              <a:ln>
                <a:noFill/>
              </a:ln>
              <a:solidFill>
                <a:srgbClr val="0D0D0D"/>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0D0D0D"/>
                </a:solidFill>
                <a:effectLst/>
              </a:rPr>
              <a:t>Efficient Handling of High-Dimensional Data</a:t>
            </a:r>
            <a:r>
              <a:rPr kumimoji="0" lang="en-US" altLang="en-US" sz="2000" b="0" i="0" u="none" strike="noStrike" cap="none" normalizeH="0" baseline="0" dirty="0">
                <a:ln>
                  <a:noFill/>
                </a:ln>
                <a:solidFill>
                  <a:srgbClr val="0D0D0D"/>
                </a:solidFill>
                <a:effectLst/>
              </a:rPr>
              <a:t>: SVMs efficiently analyze diverse and complex features related to energy consumption, crucial for accurate theft detection.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0D0D0D"/>
                </a:solidFill>
                <a:effectLst/>
              </a:rPr>
              <a:t>Robust Anomaly Detection</a:t>
            </a:r>
            <a:r>
              <a:rPr kumimoji="0" lang="en-US" altLang="en-US" sz="2000" b="0" i="0" u="none" strike="noStrike" cap="none" normalizeH="0" baseline="0" dirty="0">
                <a:ln>
                  <a:noFill/>
                </a:ln>
                <a:solidFill>
                  <a:srgbClr val="0D0D0D"/>
                </a:solidFill>
                <a:effectLst/>
              </a:rPr>
              <a:t>: SVMs' robustness and generalization capabilities ensure reliable detection of anomalies, even amidst noise or variations in consumption patterns.</a:t>
            </a:r>
            <a:endParaRPr kumimoji="0" lang="en-US" altLang="en-US" sz="3200" b="0" i="0" u="none" strike="noStrike" cap="none" normalizeH="0" baseline="0" dirty="0">
              <a:ln>
                <a:noFill/>
              </a:ln>
              <a:solidFill>
                <a:schemeClr val="tx1"/>
              </a:solidFill>
              <a:effectLst/>
            </a:endParaRPr>
          </a:p>
          <a:p>
            <a:pPr algn="just"/>
            <a:endParaRPr lang="en-IN" sz="2000" dirty="0"/>
          </a:p>
        </p:txBody>
      </p:sp>
      <p:pic>
        <p:nvPicPr>
          <p:cNvPr id="12" name="Picture 11" descr="A diagram of a data processing process&#10;&#10;Description automatically generated">
            <a:extLst>
              <a:ext uri="{FF2B5EF4-FFF2-40B4-BE49-F238E27FC236}">
                <a16:creationId xmlns:a16="http://schemas.microsoft.com/office/drawing/2014/main" id="{DCD2B284-86EC-A00B-23E2-6102FD9D9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609" y="1443839"/>
            <a:ext cx="4149436" cy="4676775"/>
          </a:xfrm>
          <a:prstGeom prst="rect">
            <a:avLst/>
          </a:prstGeom>
        </p:spPr>
      </p:pic>
    </p:spTree>
    <p:extLst>
      <p:ext uri="{BB962C8B-B14F-4D97-AF65-F5344CB8AC3E}">
        <p14:creationId xmlns:p14="http://schemas.microsoft.com/office/powerpoint/2010/main" val="3131638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p:txBody>
          <a:bodyPr>
            <a:normAutofit fontScale="90000"/>
          </a:bodyPr>
          <a:lstStyle/>
          <a:p>
            <a:r>
              <a:rPr lang="en-US" b="1" dirty="0"/>
              <a:t>Implementation of proposed work: Tools &amp; Specifications</a:t>
            </a:r>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C35BA227-B55B-40BD-9586-1E1934A35A2B}"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11</a:t>
            </a:fld>
            <a:endParaRPr lang="en-US" dirty="0"/>
          </a:p>
        </p:txBody>
      </p:sp>
      <p:graphicFrame>
        <p:nvGraphicFramePr>
          <p:cNvPr id="7" name="Table 6">
            <a:extLst>
              <a:ext uri="{FF2B5EF4-FFF2-40B4-BE49-F238E27FC236}">
                <a16:creationId xmlns:a16="http://schemas.microsoft.com/office/drawing/2014/main" id="{AA929EB8-EFFB-A709-F899-279D64B47057}"/>
              </a:ext>
            </a:extLst>
          </p:cNvPr>
          <p:cNvGraphicFramePr>
            <a:graphicFrameLocks noGrp="1"/>
          </p:cNvGraphicFramePr>
          <p:nvPr>
            <p:extLst>
              <p:ext uri="{D42A27DB-BD31-4B8C-83A1-F6EECF244321}">
                <p14:modId xmlns:p14="http://schemas.microsoft.com/office/powerpoint/2010/main" val="3719394750"/>
              </p:ext>
            </p:extLst>
          </p:nvPr>
        </p:nvGraphicFramePr>
        <p:xfrm>
          <a:off x="748748" y="1488931"/>
          <a:ext cx="10512550" cy="3395572"/>
        </p:xfrm>
        <a:graphic>
          <a:graphicData uri="http://schemas.openxmlformats.org/drawingml/2006/table">
            <a:tbl>
              <a:tblPr firstRow="1" firstCol="1" bandRow="1">
                <a:tableStyleId>{5C22544A-7EE6-4342-B048-85BDC9FD1C3A}</a:tableStyleId>
              </a:tblPr>
              <a:tblGrid>
                <a:gridCol w="1090966">
                  <a:extLst>
                    <a:ext uri="{9D8B030D-6E8A-4147-A177-3AD203B41FA5}">
                      <a16:colId xmlns:a16="http://schemas.microsoft.com/office/drawing/2014/main" val="143504935"/>
                    </a:ext>
                  </a:extLst>
                </a:gridCol>
                <a:gridCol w="3749958">
                  <a:extLst>
                    <a:ext uri="{9D8B030D-6E8A-4147-A177-3AD203B41FA5}">
                      <a16:colId xmlns:a16="http://schemas.microsoft.com/office/drawing/2014/main" val="2741309205"/>
                    </a:ext>
                  </a:extLst>
                </a:gridCol>
                <a:gridCol w="2810859">
                  <a:extLst>
                    <a:ext uri="{9D8B030D-6E8A-4147-A177-3AD203B41FA5}">
                      <a16:colId xmlns:a16="http://schemas.microsoft.com/office/drawing/2014/main" val="2380031978"/>
                    </a:ext>
                  </a:extLst>
                </a:gridCol>
                <a:gridCol w="1439775">
                  <a:extLst>
                    <a:ext uri="{9D8B030D-6E8A-4147-A177-3AD203B41FA5}">
                      <a16:colId xmlns:a16="http://schemas.microsoft.com/office/drawing/2014/main" val="90717941"/>
                    </a:ext>
                  </a:extLst>
                </a:gridCol>
                <a:gridCol w="1420992">
                  <a:extLst>
                    <a:ext uri="{9D8B030D-6E8A-4147-A177-3AD203B41FA5}">
                      <a16:colId xmlns:a16="http://schemas.microsoft.com/office/drawing/2014/main" val="1773141320"/>
                    </a:ext>
                  </a:extLst>
                </a:gridCol>
              </a:tblGrid>
              <a:tr h="414991">
                <a:tc>
                  <a:txBody>
                    <a:bodyPr/>
                    <a:lstStyle/>
                    <a:p>
                      <a:pPr algn="just"/>
                      <a:r>
                        <a:rPr lang="en-US" sz="2400">
                          <a:solidFill>
                            <a:schemeClr val="tx1"/>
                          </a:solidFill>
                          <a:effectLst/>
                        </a:rPr>
                        <a:t>S.No</a:t>
                      </a:r>
                      <a:endParaRPr lang="en-IN" sz="190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solidFill>
                            <a:schemeClr val="tx1"/>
                          </a:solidFill>
                          <a:effectLst/>
                        </a:rPr>
                        <a:t>Component</a:t>
                      </a:r>
                      <a:endParaRPr lang="en-IN" sz="190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solidFill>
                            <a:schemeClr val="tx1"/>
                          </a:solidFill>
                          <a:effectLst/>
                        </a:rPr>
                        <a:t>Model</a:t>
                      </a:r>
                      <a:endParaRPr lang="en-IN" sz="190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solidFill>
                            <a:schemeClr val="tx1"/>
                          </a:solidFill>
                          <a:effectLst/>
                        </a:rPr>
                        <a:t>Voltage</a:t>
                      </a:r>
                      <a:endParaRPr lang="en-IN" sz="190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solidFill>
                            <a:schemeClr val="tx1"/>
                          </a:solidFill>
                          <a:effectLst/>
                        </a:rPr>
                        <a:t>Current</a:t>
                      </a:r>
                      <a:endParaRPr lang="en-IN" sz="19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115912" marR="115912" marT="0" marB="0"/>
                </a:tc>
                <a:extLst>
                  <a:ext uri="{0D108BD9-81ED-4DB2-BD59-A6C34878D82A}">
                    <a16:rowId xmlns:a16="http://schemas.microsoft.com/office/drawing/2014/main" val="193262368"/>
                  </a:ext>
                </a:extLst>
              </a:tr>
              <a:tr h="414991">
                <a:tc>
                  <a:txBody>
                    <a:bodyPr/>
                    <a:lstStyle/>
                    <a:p>
                      <a:pPr algn="just"/>
                      <a:r>
                        <a:rPr lang="en-US" sz="2400">
                          <a:solidFill>
                            <a:schemeClr val="tx1"/>
                          </a:solidFill>
                          <a:effectLst/>
                          <a:latin typeface="+mn-lt"/>
                        </a:rPr>
                        <a:t>1.</a:t>
                      </a:r>
                      <a:endParaRPr lang="en-IN" sz="1900">
                        <a:solidFill>
                          <a:schemeClr val="tx1"/>
                        </a:solidFill>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Node MCU </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ESP8266</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effectLst/>
                          <a:latin typeface="+mn-lt"/>
                        </a:rPr>
                        <a:t>5 V</a:t>
                      </a:r>
                      <a:endParaRPr lang="en-IN" sz="240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effectLst/>
                          <a:latin typeface="+mn-lt"/>
                        </a:rPr>
                        <a:t>-</a:t>
                      </a:r>
                      <a:endParaRPr lang="en-IN" sz="2400">
                        <a:effectLst/>
                        <a:latin typeface="+mn-lt"/>
                        <a:ea typeface="Times New Roman" panose="02020603050405020304" pitchFamily="18" charset="0"/>
                        <a:cs typeface="Latha" panose="020B0604020202020204" pitchFamily="34" charset="0"/>
                      </a:endParaRPr>
                    </a:p>
                  </a:txBody>
                  <a:tcPr marL="115912" marR="115912" marT="0" marB="0"/>
                </a:tc>
                <a:extLst>
                  <a:ext uri="{0D108BD9-81ED-4DB2-BD59-A6C34878D82A}">
                    <a16:rowId xmlns:a16="http://schemas.microsoft.com/office/drawing/2014/main" val="1325003764"/>
                  </a:ext>
                </a:extLst>
              </a:tr>
              <a:tr h="414991">
                <a:tc>
                  <a:txBody>
                    <a:bodyPr/>
                    <a:lstStyle/>
                    <a:p>
                      <a:pPr algn="just"/>
                      <a:r>
                        <a:rPr lang="en-US" sz="2400">
                          <a:solidFill>
                            <a:schemeClr val="tx1"/>
                          </a:solidFill>
                          <a:effectLst/>
                          <a:latin typeface="+mn-lt"/>
                        </a:rPr>
                        <a:t>2.</a:t>
                      </a:r>
                      <a:endParaRPr lang="en-IN" sz="1900">
                        <a:solidFill>
                          <a:schemeClr val="tx1"/>
                        </a:solidFill>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effectLst/>
                          <a:latin typeface="+mn-lt"/>
                        </a:rPr>
                        <a:t>Voltage Sensor</a:t>
                      </a:r>
                      <a:endParaRPr lang="en-IN" sz="240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IN" sz="2400" kern="1200" dirty="0">
                          <a:solidFill>
                            <a:schemeClr val="dk1"/>
                          </a:solidFill>
                          <a:effectLst/>
                          <a:latin typeface="+mn-lt"/>
                          <a:ea typeface="+mn-ea"/>
                          <a:cs typeface="+mn-cs"/>
                        </a:rPr>
                        <a:t>ZMPT101B </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effectLst/>
                          <a:latin typeface="+mn-lt"/>
                        </a:rPr>
                        <a:t>5 V</a:t>
                      </a:r>
                      <a:endParaRPr lang="en-IN" sz="240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effectLst/>
                          <a:latin typeface="+mn-lt"/>
                        </a:rPr>
                        <a:t>-</a:t>
                      </a:r>
                      <a:endParaRPr lang="en-IN" sz="2400">
                        <a:effectLst/>
                        <a:latin typeface="+mn-lt"/>
                        <a:ea typeface="Times New Roman" panose="02020603050405020304" pitchFamily="18" charset="0"/>
                        <a:cs typeface="Latha" panose="020B0604020202020204" pitchFamily="34" charset="0"/>
                      </a:endParaRPr>
                    </a:p>
                  </a:txBody>
                  <a:tcPr marL="115912" marR="115912" marT="0" marB="0"/>
                </a:tc>
                <a:extLst>
                  <a:ext uri="{0D108BD9-81ED-4DB2-BD59-A6C34878D82A}">
                    <a16:rowId xmlns:a16="http://schemas.microsoft.com/office/drawing/2014/main" val="692241591"/>
                  </a:ext>
                </a:extLst>
              </a:tr>
              <a:tr h="414991">
                <a:tc>
                  <a:txBody>
                    <a:bodyPr/>
                    <a:lstStyle/>
                    <a:p>
                      <a:pPr algn="just"/>
                      <a:r>
                        <a:rPr lang="en-US" sz="2400">
                          <a:solidFill>
                            <a:schemeClr val="tx1"/>
                          </a:solidFill>
                          <a:effectLst/>
                          <a:latin typeface="+mn-lt"/>
                        </a:rPr>
                        <a:t>3.</a:t>
                      </a:r>
                      <a:endParaRPr lang="en-IN" sz="1900">
                        <a:solidFill>
                          <a:schemeClr val="tx1"/>
                        </a:solidFill>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Current Sensor  </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IN" sz="2400" b="0" kern="1200" dirty="0">
                          <a:solidFill>
                            <a:schemeClr val="dk1"/>
                          </a:solidFill>
                          <a:effectLst/>
                          <a:latin typeface="+mn-lt"/>
                          <a:ea typeface="+mn-ea"/>
                          <a:cs typeface="+mn-cs"/>
                        </a:rPr>
                        <a:t>ZHT103</a:t>
                      </a:r>
                      <a:endParaRPr lang="en-IN" sz="2400" b="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effectLst/>
                          <a:latin typeface="+mn-lt"/>
                        </a:rPr>
                        <a:t> </a:t>
                      </a:r>
                      <a:endParaRPr lang="en-IN" sz="240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effectLst/>
                          <a:latin typeface="+mn-lt"/>
                        </a:rPr>
                        <a:t>20 A</a:t>
                      </a:r>
                      <a:endParaRPr lang="en-IN" sz="2400">
                        <a:effectLst/>
                        <a:latin typeface="+mn-lt"/>
                        <a:ea typeface="Times New Roman" panose="02020603050405020304" pitchFamily="18" charset="0"/>
                        <a:cs typeface="Latha" panose="020B0604020202020204" pitchFamily="34" charset="0"/>
                      </a:endParaRPr>
                    </a:p>
                  </a:txBody>
                  <a:tcPr marL="115912" marR="115912" marT="0" marB="0"/>
                </a:tc>
                <a:extLst>
                  <a:ext uri="{0D108BD9-81ED-4DB2-BD59-A6C34878D82A}">
                    <a16:rowId xmlns:a16="http://schemas.microsoft.com/office/drawing/2014/main" val="75688295"/>
                  </a:ext>
                </a:extLst>
              </a:tr>
              <a:tr h="414991">
                <a:tc>
                  <a:txBody>
                    <a:bodyPr/>
                    <a:lstStyle/>
                    <a:p>
                      <a:pPr algn="just"/>
                      <a:r>
                        <a:rPr lang="en-US" sz="2400" dirty="0">
                          <a:solidFill>
                            <a:schemeClr val="tx1"/>
                          </a:solidFill>
                          <a:effectLst/>
                          <a:latin typeface="+mn-lt"/>
                        </a:rPr>
                        <a:t>4.</a:t>
                      </a:r>
                      <a:endParaRPr lang="en-IN" sz="1900" dirty="0">
                        <a:solidFill>
                          <a:schemeClr val="tx1"/>
                        </a:solidFill>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effectLst/>
                          <a:latin typeface="+mn-lt"/>
                        </a:rPr>
                        <a:t>LCD I2C </a:t>
                      </a:r>
                      <a:endParaRPr lang="en-IN" sz="240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16 X 2 Display</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 </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 </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extLst>
                  <a:ext uri="{0D108BD9-81ED-4DB2-BD59-A6C34878D82A}">
                    <a16:rowId xmlns:a16="http://schemas.microsoft.com/office/drawing/2014/main" val="896855246"/>
                  </a:ext>
                </a:extLst>
              </a:tr>
              <a:tr h="551366">
                <a:tc>
                  <a:txBody>
                    <a:bodyPr/>
                    <a:lstStyle/>
                    <a:p>
                      <a:pPr algn="just"/>
                      <a:r>
                        <a:rPr lang="en-US" sz="2400" dirty="0">
                          <a:solidFill>
                            <a:schemeClr val="tx1"/>
                          </a:solidFill>
                          <a:effectLst/>
                          <a:latin typeface="+mn-lt"/>
                          <a:ea typeface="Times New Roman" panose="02020603050405020304" pitchFamily="18" charset="0"/>
                          <a:cs typeface="Latha" panose="020B0604020202020204" pitchFamily="34" charset="0"/>
                        </a:rPr>
                        <a:t>5.</a:t>
                      </a:r>
                      <a:endParaRPr lang="en-IN" sz="1900" dirty="0">
                        <a:solidFill>
                          <a:schemeClr val="tx1"/>
                        </a:solidFill>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Relay</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a:effectLst/>
                          <a:latin typeface="+mn-lt"/>
                        </a:rPr>
                        <a:t>5 V</a:t>
                      </a:r>
                      <a:endParaRPr lang="en-IN" sz="240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 </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extLst>
                  <a:ext uri="{0D108BD9-81ED-4DB2-BD59-A6C34878D82A}">
                    <a16:rowId xmlns:a16="http://schemas.microsoft.com/office/drawing/2014/main" val="3162074871"/>
                  </a:ext>
                </a:extLst>
              </a:tr>
              <a:tr h="769251">
                <a:tc>
                  <a:txBody>
                    <a:bodyPr/>
                    <a:lstStyle/>
                    <a:p>
                      <a:pPr algn="just"/>
                      <a:r>
                        <a:rPr lang="en-IN" sz="2400" dirty="0">
                          <a:solidFill>
                            <a:schemeClr val="tx1"/>
                          </a:solidFill>
                          <a:effectLst/>
                          <a:latin typeface="+mn-lt"/>
                          <a:ea typeface="Times New Roman" panose="02020603050405020304" pitchFamily="18" charset="0"/>
                          <a:cs typeface="Latha" panose="020B0604020202020204" pitchFamily="34" charset="0"/>
                        </a:rPr>
                        <a:t>6.</a:t>
                      </a:r>
                    </a:p>
                  </a:txBody>
                  <a:tcPr marL="115912" marR="115912" marT="0" marB="0"/>
                </a:tc>
                <a:tc>
                  <a:txBody>
                    <a:bodyPr/>
                    <a:lstStyle/>
                    <a:p>
                      <a:pPr algn="l"/>
                      <a:r>
                        <a:rPr lang="en-US" sz="2400" dirty="0">
                          <a:effectLst/>
                          <a:latin typeface="+mn-lt"/>
                        </a:rPr>
                        <a:t>ADC Converter - 10 bit ADC</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MCP 3008</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5 V</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tc>
                  <a:txBody>
                    <a:bodyPr/>
                    <a:lstStyle/>
                    <a:p>
                      <a:pPr algn="just"/>
                      <a:r>
                        <a:rPr lang="en-US" sz="2400" dirty="0">
                          <a:effectLst/>
                          <a:latin typeface="+mn-lt"/>
                        </a:rPr>
                        <a:t> </a:t>
                      </a:r>
                      <a:endParaRPr lang="en-IN" sz="2400" dirty="0">
                        <a:effectLst/>
                        <a:latin typeface="+mn-lt"/>
                        <a:ea typeface="Times New Roman" panose="02020603050405020304" pitchFamily="18" charset="0"/>
                        <a:cs typeface="Latha" panose="020B0604020202020204" pitchFamily="34" charset="0"/>
                      </a:endParaRPr>
                    </a:p>
                  </a:txBody>
                  <a:tcPr marL="115912" marR="115912" marT="0" marB="0"/>
                </a:tc>
                <a:extLst>
                  <a:ext uri="{0D108BD9-81ED-4DB2-BD59-A6C34878D82A}">
                    <a16:rowId xmlns:a16="http://schemas.microsoft.com/office/drawing/2014/main" val="2096860326"/>
                  </a:ext>
                </a:extLst>
              </a:tr>
            </a:tbl>
          </a:graphicData>
        </a:graphic>
      </p:graphicFrame>
      <p:sp>
        <p:nvSpPr>
          <p:cNvPr id="8" name="TextBox 7">
            <a:extLst>
              <a:ext uri="{FF2B5EF4-FFF2-40B4-BE49-F238E27FC236}">
                <a16:creationId xmlns:a16="http://schemas.microsoft.com/office/drawing/2014/main" id="{185D9094-BD65-D83A-2DF3-F07A4C5CC20E}"/>
              </a:ext>
            </a:extLst>
          </p:cNvPr>
          <p:cNvSpPr txBox="1"/>
          <p:nvPr/>
        </p:nvSpPr>
        <p:spPr>
          <a:xfrm>
            <a:off x="748748" y="915614"/>
            <a:ext cx="5512904" cy="369332"/>
          </a:xfrm>
          <a:prstGeom prst="rect">
            <a:avLst/>
          </a:prstGeom>
          <a:noFill/>
        </p:spPr>
        <p:txBody>
          <a:bodyPr wrap="square" rtlCol="0">
            <a:spAutoFit/>
          </a:bodyPr>
          <a:lstStyle/>
          <a:p>
            <a:r>
              <a:rPr lang="en-IN" b="1" dirty="0"/>
              <a:t>HARDWARE COMPONENTS :</a:t>
            </a:r>
          </a:p>
        </p:txBody>
      </p:sp>
      <p:sp>
        <p:nvSpPr>
          <p:cNvPr id="9" name="TextBox 8">
            <a:extLst>
              <a:ext uri="{FF2B5EF4-FFF2-40B4-BE49-F238E27FC236}">
                <a16:creationId xmlns:a16="http://schemas.microsoft.com/office/drawing/2014/main" id="{E67083F7-373C-37B6-5D80-DF147EC8EE97}"/>
              </a:ext>
            </a:extLst>
          </p:cNvPr>
          <p:cNvSpPr txBox="1"/>
          <p:nvPr/>
        </p:nvSpPr>
        <p:spPr>
          <a:xfrm>
            <a:off x="748748" y="5184403"/>
            <a:ext cx="5512904" cy="369332"/>
          </a:xfrm>
          <a:prstGeom prst="rect">
            <a:avLst/>
          </a:prstGeom>
          <a:noFill/>
        </p:spPr>
        <p:txBody>
          <a:bodyPr wrap="square" rtlCol="0">
            <a:spAutoFit/>
          </a:bodyPr>
          <a:lstStyle/>
          <a:p>
            <a:r>
              <a:rPr lang="en-IN" b="1" dirty="0"/>
              <a:t>SOFTWARE TOOLS :</a:t>
            </a:r>
          </a:p>
        </p:txBody>
      </p:sp>
      <p:sp>
        <p:nvSpPr>
          <p:cNvPr id="10" name="TextBox 9">
            <a:extLst>
              <a:ext uri="{FF2B5EF4-FFF2-40B4-BE49-F238E27FC236}">
                <a16:creationId xmlns:a16="http://schemas.microsoft.com/office/drawing/2014/main" id="{46B6A00C-CA0F-8809-13A9-3E78738F1F8C}"/>
              </a:ext>
            </a:extLst>
          </p:cNvPr>
          <p:cNvSpPr txBox="1"/>
          <p:nvPr/>
        </p:nvSpPr>
        <p:spPr>
          <a:xfrm>
            <a:off x="755374" y="5708190"/>
            <a:ext cx="10598426" cy="369332"/>
          </a:xfrm>
          <a:prstGeom prst="rect">
            <a:avLst/>
          </a:prstGeom>
          <a:noFill/>
        </p:spPr>
        <p:txBody>
          <a:bodyPr wrap="square" rtlCol="0">
            <a:spAutoFit/>
          </a:bodyPr>
          <a:lstStyle/>
          <a:p>
            <a:r>
              <a:rPr lang="en-IN" dirty="0"/>
              <a:t>Arduino IDE, </a:t>
            </a:r>
            <a:r>
              <a:rPr lang="en-IN" dirty="0" err="1"/>
              <a:t>ThingSpeak</a:t>
            </a:r>
            <a:r>
              <a:rPr lang="en-IN" dirty="0"/>
              <a:t>, Google Collab, </a:t>
            </a:r>
            <a:r>
              <a:rPr lang="en-IN" dirty="0" err="1"/>
              <a:t>Thonny</a:t>
            </a:r>
            <a:r>
              <a:rPr lang="en-IN" dirty="0"/>
              <a:t> Python, VS Code – Web Development</a:t>
            </a:r>
          </a:p>
        </p:txBody>
      </p:sp>
    </p:spTree>
    <p:extLst>
      <p:ext uri="{BB962C8B-B14F-4D97-AF65-F5344CB8AC3E}">
        <p14:creationId xmlns:p14="http://schemas.microsoft.com/office/powerpoint/2010/main" val="255204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p:txBody>
          <a:bodyPr>
            <a:normAutofit/>
          </a:bodyPr>
          <a:lstStyle/>
          <a:p>
            <a:r>
              <a:rPr lang="en-US" b="1"/>
              <a:t>Circuit Diagram of proposed work</a:t>
            </a:r>
            <a:endParaRPr lang="en-US" b="1" dirty="0"/>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B1598BB3-583A-4ED2-9E0C-F1A24808AE22}"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a:xfrm>
            <a:off x="0" y="6366870"/>
            <a:ext cx="12192000" cy="378851"/>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12</a:t>
            </a:fld>
            <a:endParaRPr lang="en-US" dirty="0"/>
          </a:p>
        </p:txBody>
      </p:sp>
      <p:pic>
        <p:nvPicPr>
          <p:cNvPr id="3" name="Picture 2">
            <a:extLst>
              <a:ext uri="{FF2B5EF4-FFF2-40B4-BE49-F238E27FC236}">
                <a16:creationId xmlns:a16="http://schemas.microsoft.com/office/drawing/2014/main" id="{C661AE92-A907-44E0-906D-73DA29D567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2752" y="1455765"/>
            <a:ext cx="6586496" cy="4380263"/>
          </a:xfrm>
          <a:prstGeom prst="rect">
            <a:avLst/>
          </a:prstGeom>
        </p:spPr>
      </p:pic>
      <p:sp>
        <p:nvSpPr>
          <p:cNvPr id="7" name="TextBox 6">
            <a:extLst>
              <a:ext uri="{FF2B5EF4-FFF2-40B4-BE49-F238E27FC236}">
                <a16:creationId xmlns:a16="http://schemas.microsoft.com/office/drawing/2014/main" id="{4DA88CAC-0C66-97ED-DF15-7E64CF42122D}"/>
              </a:ext>
            </a:extLst>
          </p:cNvPr>
          <p:cNvSpPr txBox="1"/>
          <p:nvPr/>
        </p:nvSpPr>
        <p:spPr>
          <a:xfrm>
            <a:off x="4515680" y="3070567"/>
            <a:ext cx="689028" cy="215444"/>
          </a:xfrm>
          <a:prstGeom prst="rect">
            <a:avLst/>
          </a:prstGeom>
          <a:noFill/>
        </p:spPr>
        <p:txBody>
          <a:bodyPr wrap="square" rtlCol="0">
            <a:spAutoFit/>
          </a:bodyPr>
          <a:lstStyle/>
          <a:p>
            <a:r>
              <a:rPr lang="en-IN" sz="800" dirty="0"/>
              <a:t>5V RELAY</a:t>
            </a:r>
          </a:p>
        </p:txBody>
      </p:sp>
      <p:sp>
        <p:nvSpPr>
          <p:cNvPr id="8" name="TextBox 7">
            <a:extLst>
              <a:ext uri="{FF2B5EF4-FFF2-40B4-BE49-F238E27FC236}">
                <a16:creationId xmlns:a16="http://schemas.microsoft.com/office/drawing/2014/main" id="{278DD70D-62C9-40E6-3EA4-CE9AB9B1191D}"/>
              </a:ext>
            </a:extLst>
          </p:cNvPr>
          <p:cNvSpPr txBox="1"/>
          <p:nvPr/>
        </p:nvSpPr>
        <p:spPr>
          <a:xfrm>
            <a:off x="2100428" y="3286011"/>
            <a:ext cx="1404647" cy="338554"/>
          </a:xfrm>
          <a:prstGeom prst="rect">
            <a:avLst/>
          </a:prstGeom>
          <a:noFill/>
        </p:spPr>
        <p:txBody>
          <a:bodyPr wrap="square" rtlCol="0">
            <a:spAutoFit/>
          </a:bodyPr>
          <a:lstStyle/>
          <a:p>
            <a:r>
              <a:rPr lang="en-IN" sz="800" dirty="0"/>
              <a:t>VOLTAGE SENSOR</a:t>
            </a:r>
          </a:p>
          <a:p>
            <a:r>
              <a:rPr lang="en-IN" sz="800" dirty="0"/>
              <a:t>ZMPT101B</a:t>
            </a:r>
          </a:p>
        </p:txBody>
      </p:sp>
      <p:sp>
        <p:nvSpPr>
          <p:cNvPr id="9" name="TextBox 8">
            <a:extLst>
              <a:ext uri="{FF2B5EF4-FFF2-40B4-BE49-F238E27FC236}">
                <a16:creationId xmlns:a16="http://schemas.microsoft.com/office/drawing/2014/main" id="{EF2A1EC9-B1F2-F614-A950-C8B7EDA260A6}"/>
              </a:ext>
            </a:extLst>
          </p:cNvPr>
          <p:cNvSpPr txBox="1"/>
          <p:nvPr/>
        </p:nvSpPr>
        <p:spPr>
          <a:xfrm>
            <a:off x="3505075" y="5512389"/>
            <a:ext cx="1404647" cy="338554"/>
          </a:xfrm>
          <a:prstGeom prst="rect">
            <a:avLst/>
          </a:prstGeom>
          <a:noFill/>
        </p:spPr>
        <p:txBody>
          <a:bodyPr wrap="square" rtlCol="0">
            <a:spAutoFit/>
          </a:bodyPr>
          <a:lstStyle/>
          <a:p>
            <a:r>
              <a:rPr lang="en-IN" sz="800" dirty="0"/>
              <a:t>NODEMCU</a:t>
            </a:r>
          </a:p>
          <a:p>
            <a:r>
              <a:rPr lang="en-IN" sz="800" dirty="0"/>
              <a:t>ESP8266</a:t>
            </a:r>
          </a:p>
        </p:txBody>
      </p:sp>
      <p:sp>
        <p:nvSpPr>
          <p:cNvPr id="10" name="TextBox 9">
            <a:extLst>
              <a:ext uri="{FF2B5EF4-FFF2-40B4-BE49-F238E27FC236}">
                <a16:creationId xmlns:a16="http://schemas.microsoft.com/office/drawing/2014/main" id="{5FE77AF5-4AFB-A696-5332-446AC5AD86F7}"/>
              </a:ext>
            </a:extLst>
          </p:cNvPr>
          <p:cNvSpPr txBox="1"/>
          <p:nvPr/>
        </p:nvSpPr>
        <p:spPr>
          <a:xfrm>
            <a:off x="6096000" y="1766913"/>
            <a:ext cx="1404647" cy="338554"/>
          </a:xfrm>
          <a:prstGeom prst="rect">
            <a:avLst/>
          </a:prstGeom>
          <a:noFill/>
        </p:spPr>
        <p:txBody>
          <a:bodyPr wrap="square" rtlCol="0">
            <a:spAutoFit/>
          </a:bodyPr>
          <a:lstStyle/>
          <a:p>
            <a:r>
              <a:rPr lang="en-IN" sz="800" dirty="0"/>
              <a:t>CURRENT SENSOR</a:t>
            </a:r>
          </a:p>
          <a:p>
            <a:r>
              <a:rPr lang="en-IN" sz="800" dirty="0"/>
              <a:t>ZHT103</a:t>
            </a:r>
          </a:p>
        </p:txBody>
      </p:sp>
      <p:sp>
        <p:nvSpPr>
          <p:cNvPr id="11" name="TextBox 10">
            <a:extLst>
              <a:ext uri="{FF2B5EF4-FFF2-40B4-BE49-F238E27FC236}">
                <a16:creationId xmlns:a16="http://schemas.microsoft.com/office/drawing/2014/main" id="{DC3EFB4A-7E08-1E86-90BD-7921C7C34616}"/>
              </a:ext>
            </a:extLst>
          </p:cNvPr>
          <p:cNvSpPr txBox="1"/>
          <p:nvPr/>
        </p:nvSpPr>
        <p:spPr>
          <a:xfrm>
            <a:off x="6894529" y="5573944"/>
            <a:ext cx="1404647" cy="215444"/>
          </a:xfrm>
          <a:prstGeom prst="rect">
            <a:avLst/>
          </a:prstGeom>
          <a:noFill/>
        </p:spPr>
        <p:txBody>
          <a:bodyPr wrap="square" rtlCol="0">
            <a:spAutoFit/>
          </a:bodyPr>
          <a:lstStyle/>
          <a:p>
            <a:r>
              <a:rPr lang="en-IN" sz="800" dirty="0"/>
              <a:t>16X2 LCD DISPLAY</a:t>
            </a:r>
          </a:p>
        </p:txBody>
      </p:sp>
      <p:sp>
        <p:nvSpPr>
          <p:cNvPr id="12" name="TextBox 11">
            <a:extLst>
              <a:ext uri="{FF2B5EF4-FFF2-40B4-BE49-F238E27FC236}">
                <a16:creationId xmlns:a16="http://schemas.microsoft.com/office/drawing/2014/main" id="{DBE2A643-9F67-169A-A1F0-FC75C92D952D}"/>
              </a:ext>
            </a:extLst>
          </p:cNvPr>
          <p:cNvSpPr txBox="1"/>
          <p:nvPr/>
        </p:nvSpPr>
        <p:spPr>
          <a:xfrm>
            <a:off x="5393676" y="5186791"/>
            <a:ext cx="1404647" cy="215444"/>
          </a:xfrm>
          <a:prstGeom prst="rect">
            <a:avLst/>
          </a:prstGeom>
          <a:noFill/>
        </p:spPr>
        <p:txBody>
          <a:bodyPr wrap="square" rtlCol="0">
            <a:spAutoFit/>
          </a:bodyPr>
          <a:lstStyle/>
          <a:p>
            <a:r>
              <a:rPr lang="en-IN" sz="800" dirty="0"/>
              <a:t>MCP3008</a:t>
            </a:r>
          </a:p>
        </p:txBody>
      </p:sp>
      <p:sp>
        <p:nvSpPr>
          <p:cNvPr id="13" name="TextBox 12">
            <a:extLst>
              <a:ext uri="{FF2B5EF4-FFF2-40B4-BE49-F238E27FC236}">
                <a16:creationId xmlns:a16="http://schemas.microsoft.com/office/drawing/2014/main" id="{B01F7856-A59A-ED6C-3008-CB62A1480BC2}"/>
              </a:ext>
            </a:extLst>
          </p:cNvPr>
          <p:cNvSpPr txBox="1"/>
          <p:nvPr/>
        </p:nvSpPr>
        <p:spPr>
          <a:xfrm>
            <a:off x="8852537" y="2962845"/>
            <a:ext cx="1404647" cy="215444"/>
          </a:xfrm>
          <a:prstGeom prst="rect">
            <a:avLst/>
          </a:prstGeom>
          <a:noFill/>
        </p:spPr>
        <p:txBody>
          <a:bodyPr wrap="square" rtlCol="0">
            <a:spAutoFit/>
          </a:bodyPr>
          <a:lstStyle/>
          <a:p>
            <a:r>
              <a:rPr lang="en-IN" sz="800" dirty="0"/>
              <a:t>BUCK CONVERTER</a:t>
            </a:r>
          </a:p>
        </p:txBody>
      </p:sp>
      <p:sp>
        <p:nvSpPr>
          <p:cNvPr id="14" name="TextBox 13">
            <a:extLst>
              <a:ext uri="{FF2B5EF4-FFF2-40B4-BE49-F238E27FC236}">
                <a16:creationId xmlns:a16="http://schemas.microsoft.com/office/drawing/2014/main" id="{964C9DAD-AA5E-4C20-D9E2-D821C6D017B1}"/>
              </a:ext>
            </a:extLst>
          </p:cNvPr>
          <p:cNvSpPr txBox="1"/>
          <p:nvPr/>
        </p:nvSpPr>
        <p:spPr>
          <a:xfrm>
            <a:off x="748748" y="915614"/>
            <a:ext cx="5512904" cy="369332"/>
          </a:xfrm>
          <a:prstGeom prst="rect">
            <a:avLst/>
          </a:prstGeom>
          <a:noFill/>
        </p:spPr>
        <p:txBody>
          <a:bodyPr wrap="square" rtlCol="0">
            <a:spAutoFit/>
          </a:bodyPr>
          <a:lstStyle/>
          <a:p>
            <a:r>
              <a:rPr lang="en-IN" b="1" dirty="0"/>
              <a:t>PROTOTYPE CIRCUIT CONNECTION :</a:t>
            </a:r>
          </a:p>
        </p:txBody>
      </p:sp>
    </p:spTree>
    <p:extLst>
      <p:ext uri="{BB962C8B-B14F-4D97-AF65-F5344CB8AC3E}">
        <p14:creationId xmlns:p14="http://schemas.microsoft.com/office/powerpoint/2010/main" val="1491716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p:txBody>
          <a:bodyPr>
            <a:normAutofit/>
          </a:bodyPr>
          <a:lstStyle/>
          <a:p>
            <a:r>
              <a:rPr lang="en-US" b="1" dirty="0"/>
              <a:t>Implementation of proposed work</a:t>
            </a:r>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C35BA227-B55B-40BD-9586-1E1934A35A2B}"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a:xfrm>
            <a:off x="0" y="6374249"/>
            <a:ext cx="12192000" cy="371473"/>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13</a:t>
            </a:fld>
            <a:endParaRPr lang="en-US" dirty="0"/>
          </a:p>
        </p:txBody>
      </p:sp>
      <p:pic>
        <p:nvPicPr>
          <p:cNvPr id="3" name="Picture 2" descr="A computer screen shot of a computer&#10;&#10;Description automatically generated">
            <a:extLst>
              <a:ext uri="{FF2B5EF4-FFF2-40B4-BE49-F238E27FC236}">
                <a16:creationId xmlns:a16="http://schemas.microsoft.com/office/drawing/2014/main" id="{EC6F4ABE-9741-C624-1CAE-6336B6969DF4}"/>
              </a:ext>
            </a:extLst>
          </p:cNvPr>
          <p:cNvPicPr>
            <a:picLocks noChangeAspect="1"/>
          </p:cNvPicPr>
          <p:nvPr/>
        </p:nvPicPr>
        <p:blipFill rotWithShape="1">
          <a:blip r:embed="rId2"/>
          <a:srcRect l="27520" t="33090" r="10658" b="18219"/>
          <a:stretch/>
        </p:blipFill>
        <p:spPr bwMode="auto">
          <a:xfrm>
            <a:off x="1204186" y="1482628"/>
            <a:ext cx="9783628" cy="4333916"/>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195A05F-0311-96A4-031D-80BD735C8DA4}"/>
              </a:ext>
            </a:extLst>
          </p:cNvPr>
          <p:cNvSpPr txBox="1"/>
          <p:nvPr/>
        </p:nvSpPr>
        <p:spPr>
          <a:xfrm>
            <a:off x="748748" y="915614"/>
            <a:ext cx="5512904" cy="369332"/>
          </a:xfrm>
          <a:prstGeom prst="rect">
            <a:avLst/>
          </a:prstGeom>
          <a:noFill/>
        </p:spPr>
        <p:txBody>
          <a:bodyPr wrap="square" rtlCol="0">
            <a:spAutoFit/>
          </a:bodyPr>
          <a:lstStyle/>
          <a:p>
            <a:r>
              <a:rPr lang="en-IN" b="1" dirty="0"/>
              <a:t>HARDWARE CIRCUIT CONNECTION :</a:t>
            </a:r>
          </a:p>
        </p:txBody>
      </p:sp>
    </p:spTree>
    <p:extLst>
      <p:ext uri="{BB962C8B-B14F-4D97-AF65-F5344CB8AC3E}">
        <p14:creationId xmlns:p14="http://schemas.microsoft.com/office/powerpoint/2010/main" val="1410348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a:xfrm>
            <a:off x="0" y="55382"/>
            <a:ext cx="11353800" cy="894328"/>
          </a:xfrm>
        </p:spPr>
        <p:txBody>
          <a:bodyPr/>
          <a:lstStyle/>
          <a:p>
            <a:r>
              <a:rPr lang="en-US" b="1" dirty="0"/>
              <a:t>Hardware Setup of proposed work </a:t>
            </a:r>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0E242D9A-69EF-455F-8219-803A53338136}"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a:xfrm>
            <a:off x="0" y="6374249"/>
            <a:ext cx="12192000" cy="371473"/>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14</a:t>
            </a:fld>
            <a:endParaRPr lang="en-US" dirty="0"/>
          </a:p>
        </p:txBody>
      </p:sp>
      <p:pic>
        <p:nvPicPr>
          <p:cNvPr id="3" name="Picture 2" descr="A close-up of several wires&#10;&#10;Description automatically generated">
            <a:extLst>
              <a:ext uri="{FF2B5EF4-FFF2-40B4-BE49-F238E27FC236}">
                <a16:creationId xmlns:a16="http://schemas.microsoft.com/office/drawing/2014/main" id="{E40131E2-8396-AC29-DC52-880A2EA0F927}"/>
              </a:ext>
            </a:extLst>
          </p:cNvPr>
          <p:cNvPicPr>
            <a:picLocks noChangeAspect="1"/>
          </p:cNvPicPr>
          <p:nvPr/>
        </p:nvPicPr>
        <p:blipFill rotWithShape="1">
          <a:blip r:embed="rId2"/>
          <a:srcRect r="36185"/>
          <a:stretch/>
        </p:blipFill>
        <p:spPr>
          <a:xfrm>
            <a:off x="1013518" y="1735007"/>
            <a:ext cx="6003207" cy="3829158"/>
          </a:xfrm>
          <a:prstGeom prst="rect">
            <a:avLst/>
          </a:prstGeom>
        </p:spPr>
      </p:pic>
      <p:pic>
        <p:nvPicPr>
          <p:cNvPr id="8" name="Picture 7" descr="A green screen with wires and wires&#10;&#10;Description automatically generated">
            <a:extLst>
              <a:ext uri="{FF2B5EF4-FFF2-40B4-BE49-F238E27FC236}">
                <a16:creationId xmlns:a16="http://schemas.microsoft.com/office/drawing/2014/main" id="{F59118EA-A7E9-C452-68A3-0AA6E068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260" y="2035581"/>
            <a:ext cx="2295940" cy="3061254"/>
          </a:xfrm>
          <a:prstGeom prst="rect">
            <a:avLst/>
          </a:prstGeom>
        </p:spPr>
      </p:pic>
      <p:sp>
        <p:nvSpPr>
          <p:cNvPr id="7" name="TextBox 6">
            <a:extLst>
              <a:ext uri="{FF2B5EF4-FFF2-40B4-BE49-F238E27FC236}">
                <a16:creationId xmlns:a16="http://schemas.microsoft.com/office/drawing/2014/main" id="{D4182E72-8A00-6527-EC87-BCE62ED4F4E5}"/>
              </a:ext>
            </a:extLst>
          </p:cNvPr>
          <p:cNvSpPr txBox="1"/>
          <p:nvPr/>
        </p:nvSpPr>
        <p:spPr>
          <a:xfrm>
            <a:off x="748748" y="1109169"/>
            <a:ext cx="5512904" cy="369332"/>
          </a:xfrm>
          <a:prstGeom prst="rect">
            <a:avLst/>
          </a:prstGeom>
          <a:noFill/>
        </p:spPr>
        <p:txBody>
          <a:bodyPr wrap="square" rtlCol="0">
            <a:spAutoFit/>
          </a:bodyPr>
          <a:lstStyle/>
          <a:p>
            <a:r>
              <a:rPr lang="en-IN" b="1" dirty="0"/>
              <a:t>HARDWARE MODEL WORKING :</a:t>
            </a:r>
          </a:p>
        </p:txBody>
      </p:sp>
    </p:spTree>
    <p:extLst>
      <p:ext uri="{BB962C8B-B14F-4D97-AF65-F5344CB8AC3E}">
        <p14:creationId xmlns:p14="http://schemas.microsoft.com/office/powerpoint/2010/main" val="2305851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p:txBody>
          <a:bodyPr>
            <a:normAutofit/>
          </a:bodyPr>
          <a:lstStyle/>
          <a:p>
            <a:r>
              <a:rPr lang="en-US" b="1" dirty="0"/>
              <a:t>Hardware Results</a:t>
            </a:r>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66FB2BB6-1DE8-432C-B3D2-F3DFA825C016}"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15</a:t>
            </a:fld>
            <a:endParaRPr lang="en-US" dirty="0"/>
          </a:p>
        </p:txBody>
      </p:sp>
      <p:pic>
        <p:nvPicPr>
          <p:cNvPr id="7" name="Picture 6" descr="A screenshot of a computer&#10;&#10;Description automatically generated">
            <a:extLst>
              <a:ext uri="{FF2B5EF4-FFF2-40B4-BE49-F238E27FC236}">
                <a16:creationId xmlns:a16="http://schemas.microsoft.com/office/drawing/2014/main" id="{3BB24EF5-711E-4586-4F2A-3C10541231DE}"/>
              </a:ext>
            </a:extLst>
          </p:cNvPr>
          <p:cNvPicPr>
            <a:picLocks noChangeAspect="1"/>
          </p:cNvPicPr>
          <p:nvPr/>
        </p:nvPicPr>
        <p:blipFill rotWithShape="1">
          <a:blip r:embed="rId2">
            <a:extLst>
              <a:ext uri="{28A0092B-C50C-407E-A947-70E740481C1C}">
                <a14:useLocalDpi xmlns:a14="http://schemas.microsoft.com/office/drawing/2010/main" val="0"/>
              </a:ext>
            </a:extLst>
          </a:blip>
          <a:srcRect t="24348" r="66821" b="7054"/>
          <a:stretch/>
        </p:blipFill>
        <p:spPr>
          <a:xfrm>
            <a:off x="1621514" y="1381538"/>
            <a:ext cx="3755556" cy="436833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E90970B-0A70-45C7-1E71-FA4433197B4B}"/>
              </a:ext>
            </a:extLst>
          </p:cNvPr>
          <p:cNvPicPr>
            <a:picLocks noChangeAspect="1"/>
          </p:cNvPicPr>
          <p:nvPr/>
        </p:nvPicPr>
        <p:blipFill rotWithShape="1">
          <a:blip r:embed="rId3">
            <a:extLst>
              <a:ext uri="{28A0092B-C50C-407E-A947-70E740481C1C}">
                <a14:useLocalDpi xmlns:a14="http://schemas.microsoft.com/office/drawing/2010/main" val="0"/>
              </a:ext>
            </a:extLst>
          </a:blip>
          <a:srcRect t="23991" r="84659" b="6020"/>
          <a:stretch/>
        </p:blipFill>
        <p:spPr>
          <a:xfrm>
            <a:off x="7623313" y="1381538"/>
            <a:ext cx="1689652" cy="4336360"/>
          </a:xfrm>
          <a:prstGeom prst="rect">
            <a:avLst/>
          </a:prstGeom>
        </p:spPr>
      </p:pic>
      <p:sp>
        <p:nvSpPr>
          <p:cNvPr id="3" name="TextBox 2">
            <a:extLst>
              <a:ext uri="{FF2B5EF4-FFF2-40B4-BE49-F238E27FC236}">
                <a16:creationId xmlns:a16="http://schemas.microsoft.com/office/drawing/2014/main" id="{69301183-7B81-6B52-3F1F-5A1D301D21A9}"/>
              </a:ext>
            </a:extLst>
          </p:cNvPr>
          <p:cNvSpPr txBox="1"/>
          <p:nvPr/>
        </p:nvSpPr>
        <p:spPr>
          <a:xfrm>
            <a:off x="742840" y="847846"/>
            <a:ext cx="5512904" cy="369332"/>
          </a:xfrm>
          <a:prstGeom prst="rect">
            <a:avLst/>
          </a:prstGeom>
          <a:noFill/>
        </p:spPr>
        <p:txBody>
          <a:bodyPr wrap="square" rtlCol="0">
            <a:spAutoFit/>
          </a:bodyPr>
          <a:lstStyle/>
          <a:p>
            <a:r>
              <a:rPr lang="en-IN" b="1" dirty="0"/>
              <a:t>DATA COLLECTION FROM THINGSPEAK :</a:t>
            </a:r>
          </a:p>
        </p:txBody>
      </p:sp>
    </p:spTree>
    <p:extLst>
      <p:ext uri="{BB962C8B-B14F-4D97-AF65-F5344CB8AC3E}">
        <p14:creationId xmlns:p14="http://schemas.microsoft.com/office/powerpoint/2010/main" val="2919265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p:txBody>
          <a:bodyPr>
            <a:normAutofit/>
          </a:bodyPr>
          <a:lstStyle/>
          <a:p>
            <a:r>
              <a:rPr lang="en-US" b="1" dirty="0"/>
              <a:t>Numerical tabulation of Results</a:t>
            </a:r>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CD683445-14F2-4717-8E51-F47F1A6BCED7}"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16</a:t>
            </a:fld>
            <a:endParaRPr lang="en-US" dirty="0"/>
          </a:p>
        </p:txBody>
      </p:sp>
      <p:pic>
        <p:nvPicPr>
          <p:cNvPr id="7" name="Picture 6" descr="A screenshot of a computer&#10;&#10;Description automatically generated">
            <a:extLst>
              <a:ext uri="{FF2B5EF4-FFF2-40B4-BE49-F238E27FC236}">
                <a16:creationId xmlns:a16="http://schemas.microsoft.com/office/drawing/2014/main" id="{CB4D878C-03D1-5890-D6B4-1D99D6C1E09F}"/>
              </a:ext>
            </a:extLst>
          </p:cNvPr>
          <p:cNvPicPr>
            <a:picLocks noChangeAspect="1"/>
          </p:cNvPicPr>
          <p:nvPr/>
        </p:nvPicPr>
        <p:blipFill rotWithShape="1">
          <a:blip r:embed="rId2"/>
          <a:srcRect l="29975" t="31374" r="17184" b="17469"/>
          <a:stretch/>
        </p:blipFill>
        <p:spPr bwMode="auto">
          <a:xfrm>
            <a:off x="2400212" y="1416670"/>
            <a:ext cx="7391576" cy="4024659"/>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D12A8BB-BC04-D944-928B-9CEB9F9FDEFC}"/>
              </a:ext>
            </a:extLst>
          </p:cNvPr>
          <p:cNvSpPr txBox="1"/>
          <p:nvPr/>
        </p:nvSpPr>
        <p:spPr>
          <a:xfrm>
            <a:off x="748748" y="915614"/>
            <a:ext cx="5512904" cy="369332"/>
          </a:xfrm>
          <a:prstGeom prst="rect">
            <a:avLst/>
          </a:prstGeom>
          <a:noFill/>
        </p:spPr>
        <p:txBody>
          <a:bodyPr wrap="square" rtlCol="0">
            <a:spAutoFit/>
          </a:bodyPr>
          <a:lstStyle/>
          <a:p>
            <a:r>
              <a:rPr lang="en-US" b="1" dirty="0"/>
              <a:t>EVALUATION OF THEFT DETECTION MODEL </a:t>
            </a:r>
            <a:r>
              <a:rPr lang="en-IN" b="1" dirty="0"/>
              <a:t>:</a:t>
            </a:r>
          </a:p>
        </p:txBody>
      </p:sp>
    </p:spTree>
    <p:extLst>
      <p:ext uri="{BB962C8B-B14F-4D97-AF65-F5344CB8AC3E}">
        <p14:creationId xmlns:p14="http://schemas.microsoft.com/office/powerpoint/2010/main" val="424392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p:txBody>
          <a:bodyPr>
            <a:normAutofit/>
          </a:bodyPr>
          <a:lstStyle/>
          <a:p>
            <a:r>
              <a:rPr lang="en-US" b="1" dirty="0"/>
              <a:t>Numerical tabulation of Results</a:t>
            </a:r>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CD683445-14F2-4717-8E51-F47F1A6BCED7}"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17</a:t>
            </a:fld>
            <a:endParaRPr lang="en-US" dirty="0"/>
          </a:p>
        </p:txBody>
      </p:sp>
      <p:sp>
        <p:nvSpPr>
          <p:cNvPr id="3" name="TextBox 2">
            <a:extLst>
              <a:ext uri="{FF2B5EF4-FFF2-40B4-BE49-F238E27FC236}">
                <a16:creationId xmlns:a16="http://schemas.microsoft.com/office/drawing/2014/main" id="{9D12A8BB-BC04-D944-928B-9CEB9F9FDEFC}"/>
              </a:ext>
            </a:extLst>
          </p:cNvPr>
          <p:cNvSpPr txBox="1"/>
          <p:nvPr/>
        </p:nvSpPr>
        <p:spPr>
          <a:xfrm>
            <a:off x="748748" y="915614"/>
            <a:ext cx="5512904" cy="369332"/>
          </a:xfrm>
          <a:prstGeom prst="rect">
            <a:avLst/>
          </a:prstGeom>
          <a:noFill/>
        </p:spPr>
        <p:txBody>
          <a:bodyPr wrap="square" rtlCol="0">
            <a:spAutoFit/>
          </a:bodyPr>
          <a:lstStyle/>
          <a:p>
            <a:r>
              <a:rPr lang="en-US" b="1" dirty="0"/>
              <a:t>DEMAND PREDICTION MODEL RESULTS </a:t>
            </a:r>
            <a:r>
              <a:rPr lang="en-IN" b="1" dirty="0"/>
              <a:t>:</a:t>
            </a:r>
          </a:p>
        </p:txBody>
      </p:sp>
      <p:sp>
        <p:nvSpPr>
          <p:cNvPr id="7" name="Rectangle 6">
            <a:extLst>
              <a:ext uri="{FF2B5EF4-FFF2-40B4-BE49-F238E27FC236}">
                <a16:creationId xmlns:a16="http://schemas.microsoft.com/office/drawing/2014/main" id="{B6A08371-93FB-A281-3B1A-39EF7AD80FDD}"/>
              </a:ext>
            </a:extLst>
          </p:cNvPr>
          <p:cNvSpPr/>
          <p:nvPr/>
        </p:nvSpPr>
        <p:spPr>
          <a:xfrm>
            <a:off x="2401336" y="1640531"/>
            <a:ext cx="7389328" cy="40212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9" name="Picture 8" descr="A graph with red and blue lines&#10;&#10;Description automatically generated">
            <a:extLst>
              <a:ext uri="{FF2B5EF4-FFF2-40B4-BE49-F238E27FC236}">
                <a16:creationId xmlns:a16="http://schemas.microsoft.com/office/drawing/2014/main" id="{6CD60BFF-80B4-17F4-8DF8-CE882DC37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817" y="1732764"/>
            <a:ext cx="7186365" cy="3836815"/>
          </a:xfrm>
          <a:prstGeom prst="rect">
            <a:avLst/>
          </a:prstGeom>
        </p:spPr>
      </p:pic>
    </p:spTree>
    <p:extLst>
      <p:ext uri="{BB962C8B-B14F-4D97-AF65-F5344CB8AC3E}">
        <p14:creationId xmlns:p14="http://schemas.microsoft.com/office/powerpoint/2010/main" val="415597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p:txBody>
          <a:bodyPr>
            <a:normAutofit/>
          </a:bodyPr>
          <a:lstStyle/>
          <a:p>
            <a:r>
              <a:rPr lang="en-US" b="1" dirty="0"/>
              <a:t>Results of proposed work</a:t>
            </a:r>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CD683445-14F2-4717-8E51-F47F1A6BCED7}"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18</a:t>
            </a:fld>
            <a:endParaRPr lang="en-US" dirty="0"/>
          </a:p>
        </p:txBody>
      </p:sp>
      <p:pic>
        <p:nvPicPr>
          <p:cNvPr id="3" name="object 73" descr="A screenshot of a computer&#10;&#10;Description automatically generated">
            <a:extLst>
              <a:ext uri="{FF2B5EF4-FFF2-40B4-BE49-F238E27FC236}">
                <a16:creationId xmlns:a16="http://schemas.microsoft.com/office/drawing/2014/main" id="{E446DB3D-54DC-7A22-76E4-965BD208642D}"/>
              </a:ext>
            </a:extLst>
          </p:cNvPr>
          <p:cNvPicPr/>
          <p:nvPr/>
        </p:nvPicPr>
        <p:blipFill>
          <a:blip r:embed="rId2" cstate="print"/>
          <a:stretch>
            <a:fillRect/>
          </a:stretch>
        </p:blipFill>
        <p:spPr>
          <a:xfrm>
            <a:off x="2027959" y="1389444"/>
            <a:ext cx="8136082" cy="4814404"/>
          </a:xfrm>
          <a:prstGeom prst="rect">
            <a:avLst/>
          </a:prstGeom>
        </p:spPr>
      </p:pic>
      <p:sp>
        <p:nvSpPr>
          <p:cNvPr id="7" name="TextBox 6">
            <a:extLst>
              <a:ext uri="{FF2B5EF4-FFF2-40B4-BE49-F238E27FC236}">
                <a16:creationId xmlns:a16="http://schemas.microsoft.com/office/drawing/2014/main" id="{DB8F21E3-0A42-0091-3C14-D5C8D7B3C7DC}"/>
              </a:ext>
            </a:extLst>
          </p:cNvPr>
          <p:cNvSpPr txBox="1"/>
          <p:nvPr/>
        </p:nvSpPr>
        <p:spPr>
          <a:xfrm>
            <a:off x="748748" y="915614"/>
            <a:ext cx="5512904" cy="369332"/>
          </a:xfrm>
          <a:prstGeom prst="rect">
            <a:avLst/>
          </a:prstGeom>
          <a:noFill/>
        </p:spPr>
        <p:txBody>
          <a:bodyPr wrap="square" rtlCol="0">
            <a:spAutoFit/>
          </a:bodyPr>
          <a:lstStyle/>
          <a:p>
            <a:r>
              <a:rPr lang="en-US" b="1" dirty="0"/>
              <a:t>WEBSITE DEVELOPMENT FOR USERS </a:t>
            </a:r>
            <a:r>
              <a:rPr lang="en-IN" b="1" dirty="0"/>
              <a:t>:</a:t>
            </a:r>
          </a:p>
        </p:txBody>
      </p:sp>
    </p:spTree>
    <p:extLst>
      <p:ext uri="{BB962C8B-B14F-4D97-AF65-F5344CB8AC3E}">
        <p14:creationId xmlns:p14="http://schemas.microsoft.com/office/powerpoint/2010/main" val="3604138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F8F4A-71C0-AAA3-AF45-7BF907E297E2}"/>
              </a:ext>
            </a:extLst>
          </p:cNvPr>
          <p:cNvSpPr>
            <a:spLocks noGrp="1"/>
          </p:cNvSpPr>
          <p:nvPr>
            <p:ph type="title"/>
          </p:nvPr>
        </p:nvSpPr>
        <p:spPr/>
        <p:txBody>
          <a:bodyPr>
            <a:normAutofit/>
          </a:bodyPr>
          <a:lstStyle/>
          <a:p>
            <a:r>
              <a:rPr lang="en-US" b="1" dirty="0"/>
              <a:t>Published Paper</a:t>
            </a:r>
          </a:p>
        </p:txBody>
      </p:sp>
      <p:sp>
        <p:nvSpPr>
          <p:cNvPr id="4" name="Date Placeholder 3">
            <a:extLst>
              <a:ext uri="{FF2B5EF4-FFF2-40B4-BE49-F238E27FC236}">
                <a16:creationId xmlns:a16="http://schemas.microsoft.com/office/drawing/2014/main" id="{A972FD72-D01F-6252-92A3-A1D360E74092}"/>
              </a:ext>
            </a:extLst>
          </p:cNvPr>
          <p:cNvSpPr>
            <a:spLocks noGrp="1"/>
          </p:cNvSpPr>
          <p:nvPr>
            <p:ph type="dt" sz="half" idx="10"/>
          </p:nvPr>
        </p:nvSpPr>
        <p:spPr/>
        <p:txBody>
          <a:bodyPr/>
          <a:lstStyle/>
          <a:p>
            <a:fld id="{73A411D8-CE21-47C0-B107-3A4BB4C8CC99}" type="datetime4">
              <a:rPr lang="en-US" smtClean="0"/>
              <a:t>April 13, 2024</a:t>
            </a:fld>
            <a:endParaRPr lang="en-US" dirty="0"/>
          </a:p>
        </p:txBody>
      </p:sp>
      <p:sp>
        <p:nvSpPr>
          <p:cNvPr id="5" name="Footer Placeholder 4">
            <a:extLst>
              <a:ext uri="{FF2B5EF4-FFF2-40B4-BE49-F238E27FC236}">
                <a16:creationId xmlns:a16="http://schemas.microsoft.com/office/drawing/2014/main" id="{85154E12-05A4-D524-F446-E4FA1C0C7FB6}"/>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AC753AB-E9D0-BCAA-F871-0BC13CA38A79}"/>
              </a:ext>
            </a:extLst>
          </p:cNvPr>
          <p:cNvSpPr>
            <a:spLocks noGrp="1"/>
          </p:cNvSpPr>
          <p:nvPr>
            <p:ph type="sldNum" sz="quarter" idx="12"/>
          </p:nvPr>
        </p:nvSpPr>
        <p:spPr/>
        <p:txBody>
          <a:bodyPr/>
          <a:lstStyle/>
          <a:p>
            <a:fld id="{6A6BABF5-487F-401D-8BB3-C2CDD5DBE5E0}" type="slidenum">
              <a:rPr lang="en-US" smtClean="0"/>
              <a:pPr/>
              <a:t>19</a:t>
            </a:fld>
            <a:endParaRPr lang="en-US" dirty="0"/>
          </a:p>
        </p:txBody>
      </p:sp>
      <p:pic>
        <p:nvPicPr>
          <p:cNvPr id="8" name="Picture 7">
            <a:extLst>
              <a:ext uri="{FF2B5EF4-FFF2-40B4-BE49-F238E27FC236}">
                <a16:creationId xmlns:a16="http://schemas.microsoft.com/office/drawing/2014/main" id="{DE4D0B9A-40C6-F3ED-43AE-95C66822AD50}"/>
              </a:ext>
            </a:extLst>
          </p:cNvPr>
          <p:cNvPicPr>
            <a:picLocks noChangeAspect="1"/>
          </p:cNvPicPr>
          <p:nvPr/>
        </p:nvPicPr>
        <p:blipFill rotWithShape="1">
          <a:blip r:embed="rId2"/>
          <a:srcRect l="10516" t="23334" r="9510" b="10434"/>
          <a:stretch/>
        </p:blipFill>
        <p:spPr>
          <a:xfrm>
            <a:off x="1220856" y="1265780"/>
            <a:ext cx="9750287" cy="4542183"/>
          </a:xfrm>
          <a:prstGeom prst="rect">
            <a:avLst/>
          </a:prstGeom>
        </p:spPr>
      </p:pic>
    </p:spTree>
    <p:extLst>
      <p:ext uri="{BB962C8B-B14F-4D97-AF65-F5344CB8AC3E}">
        <p14:creationId xmlns:p14="http://schemas.microsoft.com/office/powerpoint/2010/main" val="87125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F07F-3EE4-E003-3DA1-9667CEDF6A87}"/>
              </a:ext>
            </a:extLst>
          </p:cNvPr>
          <p:cNvSpPr>
            <a:spLocks noGrp="1"/>
          </p:cNvSpPr>
          <p:nvPr>
            <p:ph type="title"/>
          </p:nvPr>
        </p:nvSpPr>
        <p:spPr/>
        <p:txBody>
          <a:bodyPr/>
          <a:lstStyle/>
          <a:p>
            <a:r>
              <a:rPr lang="en-US" b="1" dirty="0"/>
              <a:t>Objective of the Project work</a:t>
            </a:r>
            <a:endParaRPr lang="en-IN" b="1" dirty="0"/>
          </a:p>
        </p:txBody>
      </p:sp>
      <p:sp>
        <p:nvSpPr>
          <p:cNvPr id="4" name="Date Placeholder 3">
            <a:extLst>
              <a:ext uri="{FF2B5EF4-FFF2-40B4-BE49-F238E27FC236}">
                <a16:creationId xmlns:a16="http://schemas.microsoft.com/office/drawing/2014/main" id="{D1602C21-7429-FCD4-DE61-524FA2F43426}"/>
              </a:ext>
            </a:extLst>
          </p:cNvPr>
          <p:cNvSpPr>
            <a:spLocks noGrp="1"/>
          </p:cNvSpPr>
          <p:nvPr>
            <p:ph type="dt" sz="half" idx="10"/>
          </p:nvPr>
        </p:nvSpPr>
        <p:spPr/>
        <p:txBody>
          <a:body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6B95B856-3791-6BA6-DB78-9FC7FA8A2483}"/>
              </a:ext>
            </a:extLst>
          </p:cNvPr>
          <p:cNvSpPr>
            <a:spLocks noGrp="1"/>
          </p:cNvSpPr>
          <p:nvPr>
            <p:ph type="ftr" sz="quarter" idx="11"/>
          </p:nvPr>
        </p:nvSpPr>
        <p:spPr>
          <a:xfrm>
            <a:off x="0" y="6291470"/>
            <a:ext cx="12192000" cy="454251"/>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2C798A0-F951-EE22-EFB2-4191774E7973}"/>
              </a:ext>
            </a:extLst>
          </p:cNvPr>
          <p:cNvSpPr>
            <a:spLocks noGrp="1"/>
          </p:cNvSpPr>
          <p:nvPr>
            <p:ph type="sldNum" sz="quarter" idx="12"/>
          </p:nvPr>
        </p:nvSpPr>
        <p:spPr/>
        <p:txBody>
          <a:bodyPr/>
          <a:lstStyle/>
          <a:p>
            <a:fld id="{6A6BABF5-487F-401D-8BB3-C2CDD5DBE5E0}" type="slidenum">
              <a:rPr lang="en-US" smtClean="0"/>
              <a:pPr/>
              <a:t>2</a:t>
            </a:fld>
            <a:endParaRPr lang="en-US" dirty="0"/>
          </a:p>
        </p:txBody>
      </p:sp>
      <p:sp>
        <p:nvSpPr>
          <p:cNvPr id="7" name="Content Placeholder 2">
            <a:extLst>
              <a:ext uri="{FF2B5EF4-FFF2-40B4-BE49-F238E27FC236}">
                <a16:creationId xmlns:a16="http://schemas.microsoft.com/office/drawing/2014/main" id="{F7F412F9-EF8C-1D6B-CDFD-FDE3B98052A4}"/>
              </a:ext>
            </a:extLst>
          </p:cNvPr>
          <p:cNvSpPr txBox="1">
            <a:spLocks/>
          </p:cNvSpPr>
          <p:nvPr/>
        </p:nvSpPr>
        <p:spPr>
          <a:xfrm>
            <a:off x="457200" y="1732345"/>
            <a:ext cx="6390861" cy="3185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700"/>
              </a:spcBef>
              <a:buFont typeface="Wingdings" panose="05000000000000000000" pitchFamily="2" charset="2"/>
              <a:buChar char="Ø"/>
            </a:pPr>
            <a:endParaRPr lang="en-US" sz="2000" dirty="0">
              <a:ea typeface="Cambria" panose="02040503050406030204" pitchFamily="18" charset="0"/>
              <a:cs typeface="Cambria" panose="02040503050406030204" pitchFamily="18" charset="0"/>
            </a:endParaRPr>
          </a:p>
          <a:p>
            <a:pPr algn="just">
              <a:spcBef>
                <a:spcPts val="700"/>
              </a:spcBef>
              <a:buFont typeface="Wingdings" panose="05000000000000000000" pitchFamily="2" charset="2"/>
              <a:buChar char="Ø"/>
            </a:pPr>
            <a:r>
              <a:rPr lang="en-US" sz="2000" dirty="0">
                <a:ea typeface="Cambria" panose="02040503050406030204" pitchFamily="18" charset="0"/>
                <a:cs typeface="Cambria" panose="02040503050406030204" pitchFamily="18" charset="0"/>
              </a:rPr>
              <a:t>To monitor the energy consumption of the residential building.</a:t>
            </a:r>
            <a:endParaRPr lang="en-IN" sz="2000" dirty="0">
              <a:ea typeface="Cambria" panose="02040503050406030204" pitchFamily="18" charset="0"/>
              <a:cs typeface="Cambria" panose="02040503050406030204" pitchFamily="18" charset="0"/>
            </a:endParaRPr>
          </a:p>
          <a:p>
            <a:pPr algn="just">
              <a:spcBef>
                <a:spcPts val="700"/>
              </a:spcBef>
              <a:buFont typeface="Wingdings" panose="05000000000000000000" pitchFamily="2" charset="2"/>
              <a:buChar char="Ø"/>
            </a:pPr>
            <a:r>
              <a:rPr lang="en-US" sz="2000" dirty="0">
                <a:ea typeface="Cambria" panose="02040503050406030204" pitchFamily="18" charset="0"/>
                <a:cs typeface="Cambria" panose="02040503050406030204" pitchFamily="18" charset="0"/>
              </a:rPr>
              <a:t>To optimize the usage through accurate demand prediction and safeguarding against theft using AIML.</a:t>
            </a:r>
            <a:endParaRPr lang="en-IN" sz="2000" dirty="0">
              <a:ea typeface="Cambria" panose="02040503050406030204" pitchFamily="18" charset="0"/>
              <a:cs typeface="Cambria" panose="02040503050406030204" pitchFamily="18" charset="0"/>
            </a:endParaRPr>
          </a:p>
          <a:p>
            <a:pPr algn="just">
              <a:spcBef>
                <a:spcPts val="700"/>
              </a:spcBef>
              <a:buFont typeface="Wingdings" panose="05000000000000000000" pitchFamily="2" charset="2"/>
              <a:buChar char="Ø"/>
            </a:pPr>
            <a:r>
              <a:rPr lang="en-US" sz="2000" dirty="0">
                <a:ea typeface="Cambria" panose="02040503050406030204" pitchFamily="18" charset="0"/>
                <a:cs typeface="Cambria" panose="02040503050406030204" pitchFamily="18" charset="0"/>
              </a:rPr>
              <a:t>To contribute sustainable energy practices, cost savings, and improved overall energy security.</a:t>
            </a:r>
            <a:endParaRPr lang="en-IN" sz="2000" dirty="0">
              <a:ea typeface="Cambria" panose="02040503050406030204" pitchFamily="18" charset="0"/>
              <a:cs typeface="Cambria" panose="02040503050406030204" pitchFamily="18" charset="0"/>
            </a:endParaRPr>
          </a:p>
          <a:p>
            <a:pPr algn="just">
              <a:buFont typeface="Wingdings" panose="05000000000000000000" pitchFamily="2" charset="2"/>
              <a:buChar char="Ø"/>
            </a:pPr>
            <a:endParaRPr lang="en-IN" sz="2400" dirty="0"/>
          </a:p>
        </p:txBody>
      </p:sp>
      <p:pic>
        <p:nvPicPr>
          <p:cNvPr id="8" name="Picture 7" descr="A diagram of a cloud storage system&#10;&#10;Description automatically generated">
            <a:extLst>
              <a:ext uri="{FF2B5EF4-FFF2-40B4-BE49-F238E27FC236}">
                <a16:creationId xmlns:a16="http://schemas.microsoft.com/office/drawing/2014/main" id="{598C4EF8-F5AA-8005-AA47-9F9D4DE97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061" y="1965205"/>
            <a:ext cx="4841785" cy="2719769"/>
          </a:xfrm>
          <a:prstGeom prst="rect">
            <a:avLst/>
          </a:prstGeom>
        </p:spPr>
      </p:pic>
    </p:spTree>
    <p:extLst>
      <p:ext uri="{BB962C8B-B14F-4D97-AF65-F5344CB8AC3E}">
        <p14:creationId xmlns:p14="http://schemas.microsoft.com/office/powerpoint/2010/main" val="4084415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F8F4A-71C0-AAA3-AF45-7BF907E297E2}"/>
              </a:ext>
            </a:extLst>
          </p:cNvPr>
          <p:cNvSpPr>
            <a:spLocks noGrp="1"/>
          </p:cNvSpPr>
          <p:nvPr>
            <p:ph type="title"/>
          </p:nvPr>
        </p:nvSpPr>
        <p:spPr/>
        <p:txBody>
          <a:bodyPr>
            <a:normAutofit/>
          </a:bodyPr>
          <a:lstStyle/>
          <a:p>
            <a:r>
              <a:rPr lang="en-US" b="1" dirty="0"/>
              <a:t>Published paper and plagiarism report</a:t>
            </a:r>
          </a:p>
        </p:txBody>
      </p:sp>
      <p:sp>
        <p:nvSpPr>
          <p:cNvPr id="4" name="Date Placeholder 3">
            <a:extLst>
              <a:ext uri="{FF2B5EF4-FFF2-40B4-BE49-F238E27FC236}">
                <a16:creationId xmlns:a16="http://schemas.microsoft.com/office/drawing/2014/main" id="{A972FD72-D01F-6252-92A3-A1D360E74092}"/>
              </a:ext>
            </a:extLst>
          </p:cNvPr>
          <p:cNvSpPr>
            <a:spLocks noGrp="1"/>
          </p:cNvSpPr>
          <p:nvPr>
            <p:ph type="dt" sz="half" idx="10"/>
          </p:nvPr>
        </p:nvSpPr>
        <p:spPr/>
        <p:txBody>
          <a:bodyPr/>
          <a:lstStyle/>
          <a:p>
            <a:fld id="{73A411D8-CE21-47C0-B107-3A4BB4C8CC99}" type="datetime4">
              <a:rPr lang="en-US" smtClean="0"/>
              <a:t>April 13, 2024</a:t>
            </a:fld>
            <a:endParaRPr lang="en-US" dirty="0"/>
          </a:p>
        </p:txBody>
      </p:sp>
      <p:sp>
        <p:nvSpPr>
          <p:cNvPr id="5" name="Footer Placeholder 4">
            <a:extLst>
              <a:ext uri="{FF2B5EF4-FFF2-40B4-BE49-F238E27FC236}">
                <a16:creationId xmlns:a16="http://schemas.microsoft.com/office/drawing/2014/main" id="{85154E12-05A4-D524-F446-E4FA1C0C7FB6}"/>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AC753AB-E9D0-BCAA-F871-0BC13CA38A79}"/>
              </a:ext>
            </a:extLst>
          </p:cNvPr>
          <p:cNvSpPr>
            <a:spLocks noGrp="1"/>
          </p:cNvSpPr>
          <p:nvPr>
            <p:ph type="sldNum" sz="quarter" idx="12"/>
          </p:nvPr>
        </p:nvSpPr>
        <p:spPr/>
        <p:txBody>
          <a:bodyPr/>
          <a:lstStyle/>
          <a:p>
            <a:fld id="{6A6BABF5-487F-401D-8BB3-C2CDD5DBE5E0}" type="slidenum">
              <a:rPr lang="en-US" smtClean="0"/>
              <a:pPr/>
              <a:t>20</a:t>
            </a:fld>
            <a:endParaRPr lang="en-US" dirty="0"/>
          </a:p>
        </p:txBody>
      </p:sp>
      <p:pic>
        <p:nvPicPr>
          <p:cNvPr id="7" name="Picture 6">
            <a:extLst>
              <a:ext uri="{FF2B5EF4-FFF2-40B4-BE49-F238E27FC236}">
                <a16:creationId xmlns:a16="http://schemas.microsoft.com/office/drawing/2014/main" id="{B6279B4E-3F3D-1DD4-2244-F304775978B5}"/>
              </a:ext>
            </a:extLst>
          </p:cNvPr>
          <p:cNvPicPr>
            <a:picLocks noChangeAspect="1"/>
          </p:cNvPicPr>
          <p:nvPr/>
        </p:nvPicPr>
        <p:blipFill rotWithShape="1">
          <a:blip r:embed="rId2"/>
          <a:srcRect l="26413" t="23768" r="29891" b="7008"/>
          <a:stretch/>
        </p:blipFill>
        <p:spPr>
          <a:xfrm>
            <a:off x="5882610" y="1131996"/>
            <a:ext cx="5433843" cy="4747406"/>
          </a:xfrm>
          <a:prstGeom prst="rect">
            <a:avLst/>
          </a:prstGeom>
        </p:spPr>
      </p:pic>
      <p:pic>
        <p:nvPicPr>
          <p:cNvPr id="8" name="Picture 7">
            <a:extLst>
              <a:ext uri="{FF2B5EF4-FFF2-40B4-BE49-F238E27FC236}">
                <a16:creationId xmlns:a16="http://schemas.microsoft.com/office/drawing/2014/main" id="{03D8E979-35FD-82BD-BE69-F3F507426613}"/>
              </a:ext>
            </a:extLst>
          </p:cNvPr>
          <p:cNvPicPr>
            <a:picLocks noChangeAspect="1"/>
          </p:cNvPicPr>
          <p:nvPr/>
        </p:nvPicPr>
        <p:blipFill rotWithShape="1">
          <a:blip r:embed="rId3"/>
          <a:srcRect l="33505" t="16522" r="35598" b="9710"/>
          <a:stretch/>
        </p:blipFill>
        <p:spPr>
          <a:xfrm>
            <a:off x="1467829" y="924923"/>
            <a:ext cx="4204253" cy="5501004"/>
          </a:xfrm>
          <a:prstGeom prst="rect">
            <a:avLst/>
          </a:prstGeom>
        </p:spPr>
      </p:pic>
    </p:spTree>
    <p:extLst>
      <p:ext uri="{BB962C8B-B14F-4D97-AF65-F5344CB8AC3E}">
        <p14:creationId xmlns:p14="http://schemas.microsoft.com/office/powerpoint/2010/main" val="2343258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18E2B-05C6-C4AE-F5E9-462E8BB6B598}"/>
              </a:ext>
            </a:extLst>
          </p:cNvPr>
          <p:cNvSpPr>
            <a:spLocks noGrp="1"/>
          </p:cNvSpPr>
          <p:nvPr>
            <p:ph type="title"/>
          </p:nvPr>
        </p:nvSpPr>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A07BDE38-99CF-1C13-6DA2-75F0137E9390}"/>
              </a:ext>
            </a:extLst>
          </p:cNvPr>
          <p:cNvSpPr>
            <a:spLocks noGrp="1"/>
          </p:cNvSpPr>
          <p:nvPr>
            <p:ph idx="1"/>
          </p:nvPr>
        </p:nvSpPr>
        <p:spPr>
          <a:xfrm>
            <a:off x="487016" y="1441173"/>
            <a:ext cx="10724323" cy="4937981"/>
          </a:xfrm>
        </p:spPr>
        <p:txBody>
          <a:bodyPr>
            <a:normAutofit/>
          </a:bodyPr>
          <a:lstStyle/>
          <a:p>
            <a:pPr algn="just"/>
            <a:r>
              <a:rPr lang="en-IN" sz="2000" dirty="0">
                <a:effectLst/>
                <a:ea typeface="Calibri" panose="020F0502020204030204" pitchFamily="34" charset="0"/>
                <a:cs typeface="Latha" panose="020B0604020202020204" pitchFamily="34" charset="0"/>
              </a:rPr>
              <a:t>In conclusion, this project presents an integrated system that effectively addresses the critical aspects of energy management, including real-time monitoring, demand prediction, and theft detection. </a:t>
            </a:r>
          </a:p>
          <a:p>
            <a:pPr algn="just"/>
            <a:r>
              <a:rPr lang="en-IN" sz="2000" dirty="0">
                <a:effectLst/>
                <a:ea typeface="Calibri" panose="020F0502020204030204" pitchFamily="34" charset="0"/>
                <a:cs typeface="Latha" panose="020B0604020202020204" pitchFamily="34" charset="0"/>
              </a:rPr>
              <a:t>By combining hardware components and advanced data analytics techniques, it offers a comprehensive solution to energy resource optimization and security challenges, ensuring efficient utilization of energy resources and safeguarding against unauthorized consumption. </a:t>
            </a:r>
          </a:p>
          <a:p>
            <a:pPr algn="just"/>
            <a:r>
              <a:rPr lang="en-IN" sz="2000" dirty="0">
                <a:effectLst/>
                <a:ea typeface="Calibri" panose="020F0502020204030204" pitchFamily="34" charset="0"/>
                <a:cs typeface="Latha" panose="020B0604020202020204" pitchFamily="34" charset="0"/>
              </a:rPr>
              <a:t>This project's contribution to sustainability, efficiency, and accountability makes it a valuable tool for energy providers and consumers in an increasingly energy-conscious world. </a:t>
            </a:r>
          </a:p>
          <a:p>
            <a:pPr algn="just"/>
            <a:endParaRPr lang="en-IN" sz="3200" dirty="0"/>
          </a:p>
        </p:txBody>
      </p:sp>
      <p:sp>
        <p:nvSpPr>
          <p:cNvPr id="4" name="Date Placeholder 3">
            <a:extLst>
              <a:ext uri="{FF2B5EF4-FFF2-40B4-BE49-F238E27FC236}">
                <a16:creationId xmlns:a16="http://schemas.microsoft.com/office/drawing/2014/main" id="{C3CD5B15-0686-0B35-5103-12C5DA9820B8}"/>
              </a:ext>
            </a:extLst>
          </p:cNvPr>
          <p:cNvSpPr>
            <a:spLocks noGrp="1"/>
          </p:cNvSpPr>
          <p:nvPr>
            <p:ph type="dt" sz="half" idx="10"/>
          </p:nvPr>
        </p:nvSpPr>
        <p:spPr/>
        <p:txBody>
          <a:body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5EA6383A-49E0-8617-7F55-FF69B4E923E1}"/>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0CDA0D1-A529-13A7-5D02-E517C201662B}"/>
              </a:ext>
            </a:extLst>
          </p:cNvPr>
          <p:cNvSpPr>
            <a:spLocks noGrp="1"/>
          </p:cNvSpPr>
          <p:nvPr>
            <p:ph type="sldNum" sz="quarter" idx="12"/>
          </p:nvPr>
        </p:nvSpPr>
        <p:spPr/>
        <p:txBody>
          <a:bodyPr/>
          <a:lstStyle/>
          <a:p>
            <a:fld id="{6A6BABF5-487F-401D-8BB3-C2CDD5DBE5E0}" type="slidenum">
              <a:rPr lang="en-US" smtClean="0"/>
              <a:pPr/>
              <a:t>21</a:t>
            </a:fld>
            <a:endParaRPr lang="en-US" dirty="0"/>
          </a:p>
        </p:txBody>
      </p:sp>
    </p:spTree>
    <p:extLst>
      <p:ext uri="{BB962C8B-B14F-4D97-AF65-F5344CB8AC3E}">
        <p14:creationId xmlns:p14="http://schemas.microsoft.com/office/powerpoint/2010/main" val="1082758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38AB-4AD7-96C6-E054-B6B6B8949518}"/>
              </a:ext>
            </a:extLst>
          </p:cNvPr>
          <p:cNvSpPr>
            <a:spLocks noGrp="1"/>
          </p:cNvSpPr>
          <p:nvPr>
            <p:ph type="title"/>
          </p:nvPr>
        </p:nvSpPr>
        <p:spPr/>
        <p:txBody>
          <a:bodyPr/>
          <a:lstStyle/>
          <a:p>
            <a:r>
              <a:rPr lang="en-US" b="1" dirty="0"/>
              <a:t>References</a:t>
            </a:r>
          </a:p>
        </p:txBody>
      </p:sp>
      <p:sp>
        <p:nvSpPr>
          <p:cNvPr id="4" name="Date Placeholder 3">
            <a:extLst>
              <a:ext uri="{FF2B5EF4-FFF2-40B4-BE49-F238E27FC236}">
                <a16:creationId xmlns:a16="http://schemas.microsoft.com/office/drawing/2014/main" id="{C3038B0C-34D2-41AB-B3B0-926CE8880DC1}"/>
              </a:ext>
            </a:extLst>
          </p:cNvPr>
          <p:cNvSpPr>
            <a:spLocks noGrp="1"/>
          </p:cNvSpPr>
          <p:nvPr>
            <p:ph type="dt" sz="half" idx="10"/>
          </p:nvPr>
        </p:nvSpPr>
        <p:spPr/>
        <p:txBody>
          <a:bodyPr/>
          <a:lstStyle/>
          <a:p>
            <a:fld id="{A4159F94-D249-472C-AE95-675B749EE4AF}" type="datetime4">
              <a:rPr lang="en-US" smtClean="0"/>
              <a:t>April 13, 2024</a:t>
            </a:fld>
            <a:endParaRPr lang="en-US" dirty="0"/>
          </a:p>
        </p:txBody>
      </p:sp>
      <p:sp>
        <p:nvSpPr>
          <p:cNvPr id="5" name="Footer Placeholder 4">
            <a:extLst>
              <a:ext uri="{FF2B5EF4-FFF2-40B4-BE49-F238E27FC236}">
                <a16:creationId xmlns:a16="http://schemas.microsoft.com/office/drawing/2014/main" id="{8793CF9D-DDFE-ACA3-2BB7-8A1C4AE21963}"/>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8F340F90-E723-9F89-4DBB-0976D316A349}"/>
              </a:ext>
            </a:extLst>
          </p:cNvPr>
          <p:cNvSpPr>
            <a:spLocks noGrp="1"/>
          </p:cNvSpPr>
          <p:nvPr>
            <p:ph type="sldNum" sz="quarter" idx="12"/>
          </p:nvPr>
        </p:nvSpPr>
        <p:spPr/>
        <p:txBody>
          <a:bodyPr/>
          <a:lstStyle/>
          <a:p>
            <a:fld id="{6A6BABF5-487F-401D-8BB3-C2CDD5DBE5E0}" type="slidenum">
              <a:rPr lang="en-US" smtClean="0"/>
              <a:pPr/>
              <a:t>22</a:t>
            </a:fld>
            <a:endParaRPr lang="en-US" dirty="0"/>
          </a:p>
        </p:txBody>
      </p:sp>
      <p:sp>
        <p:nvSpPr>
          <p:cNvPr id="9" name="Content Placeholder 2">
            <a:extLst>
              <a:ext uri="{FF2B5EF4-FFF2-40B4-BE49-F238E27FC236}">
                <a16:creationId xmlns:a16="http://schemas.microsoft.com/office/drawing/2014/main" id="{1F57181D-1074-5ADD-51D8-EB16AB77918E}"/>
              </a:ext>
            </a:extLst>
          </p:cNvPr>
          <p:cNvSpPr>
            <a:spLocks noGrp="1"/>
          </p:cNvSpPr>
          <p:nvPr>
            <p:ph idx="1"/>
          </p:nvPr>
        </p:nvSpPr>
        <p:spPr>
          <a:xfrm>
            <a:off x="397564" y="1084807"/>
            <a:ext cx="11241157" cy="5295790"/>
          </a:xfrm>
        </p:spPr>
        <p:txBody>
          <a:bodyPr>
            <a:normAutofit/>
          </a:bodyPr>
          <a:lstStyle/>
          <a:p>
            <a:pPr marL="342900" indent="-342900" algn="just">
              <a:buFont typeface="+mj-lt"/>
              <a:buAutoNum type="arabicPeriod"/>
            </a:pPr>
            <a:r>
              <a:rPr lang="en-US" sz="1800" dirty="0">
                <a:cs typeface="Times New Roman" panose="02020603050405020304" pitchFamily="18" charset="0"/>
              </a:rPr>
              <a:t>Nitin K </a:t>
            </a:r>
            <a:r>
              <a:rPr lang="en-US" sz="1800" dirty="0" err="1">
                <a:cs typeface="Times New Roman" panose="02020603050405020304" pitchFamily="18" charset="0"/>
              </a:rPr>
              <a:t>Mucheli,Umakanta</a:t>
            </a:r>
            <a:r>
              <a:rPr lang="en-US" sz="1800" dirty="0">
                <a:cs typeface="Times New Roman" panose="02020603050405020304" pitchFamily="18" charset="0"/>
              </a:rPr>
              <a:t> </a:t>
            </a:r>
            <a:r>
              <a:rPr lang="en-US" sz="1800" dirty="0" err="1">
                <a:cs typeface="Times New Roman" panose="02020603050405020304" pitchFamily="18" charset="0"/>
              </a:rPr>
              <a:t>Nanda,D</a:t>
            </a:r>
            <a:r>
              <a:rPr lang="en-US" sz="1800" dirty="0">
                <a:cs typeface="Times New Roman" panose="02020603050405020304" pitchFamily="18" charset="0"/>
              </a:rPr>
              <a:t> </a:t>
            </a:r>
            <a:r>
              <a:rPr lang="en-US" sz="1800" dirty="0" err="1">
                <a:cs typeface="Times New Roman" panose="02020603050405020304" pitchFamily="18" charset="0"/>
              </a:rPr>
              <a:t>Nayak,P</a:t>
            </a:r>
            <a:r>
              <a:rPr lang="en-US" sz="1800" dirty="0">
                <a:cs typeface="Times New Roman" panose="02020603050405020304" pitchFamily="18" charset="0"/>
              </a:rPr>
              <a:t> K </a:t>
            </a:r>
            <a:r>
              <a:rPr lang="en-US" sz="1800" dirty="0" err="1">
                <a:cs typeface="Times New Roman" panose="02020603050405020304" pitchFamily="18" charset="0"/>
              </a:rPr>
              <a:t>Rout,S</a:t>
            </a:r>
            <a:r>
              <a:rPr lang="en-US" sz="1800" dirty="0">
                <a:cs typeface="Times New Roman" panose="02020603050405020304" pitchFamily="18" charset="0"/>
              </a:rPr>
              <a:t> K </a:t>
            </a:r>
            <a:r>
              <a:rPr lang="en-US" sz="1800" dirty="0" err="1">
                <a:cs typeface="Times New Roman" panose="02020603050405020304" pitchFamily="18" charset="0"/>
              </a:rPr>
              <a:t>Swain,S</a:t>
            </a:r>
            <a:r>
              <a:rPr lang="en-US" sz="1800" dirty="0">
                <a:cs typeface="Times New Roman" panose="02020603050405020304" pitchFamily="18" charset="0"/>
              </a:rPr>
              <a:t> K </a:t>
            </a:r>
            <a:r>
              <a:rPr lang="en-US" sz="1800" dirty="0" err="1">
                <a:cs typeface="Times New Roman" panose="02020603050405020304" pitchFamily="18" charset="0"/>
              </a:rPr>
              <a:t>Das,S</a:t>
            </a:r>
            <a:r>
              <a:rPr lang="en-US" sz="1800" dirty="0">
                <a:cs typeface="Times New Roman" panose="02020603050405020304" pitchFamily="18" charset="0"/>
              </a:rPr>
              <a:t> M </a:t>
            </a:r>
            <a:r>
              <a:rPr lang="en-US" sz="1800" dirty="0" err="1">
                <a:cs typeface="Times New Roman" panose="02020603050405020304" pitchFamily="18" charset="0"/>
              </a:rPr>
              <a:t>Biswal,"Smart</a:t>
            </a:r>
            <a:r>
              <a:rPr lang="en-US" sz="1800" dirty="0">
                <a:cs typeface="Times New Roman" panose="02020603050405020304" pitchFamily="18" charset="0"/>
              </a:rPr>
              <a:t> Power Theft Detection System",2019 Devices for Integrated Circuit (</a:t>
            </a:r>
            <a:r>
              <a:rPr lang="en-US" sz="1800" dirty="0" err="1">
                <a:cs typeface="Times New Roman" panose="02020603050405020304" pitchFamily="18" charset="0"/>
              </a:rPr>
              <a:t>DevIC</a:t>
            </a:r>
            <a:r>
              <a:rPr lang="en-US" sz="1800" dirty="0">
                <a:cs typeface="Times New Roman" panose="02020603050405020304" pitchFamily="18" charset="0"/>
              </a:rPr>
              <a:t>)</a:t>
            </a:r>
          </a:p>
          <a:p>
            <a:pPr marL="342900" indent="-342900" algn="just">
              <a:buFont typeface="+mj-lt"/>
              <a:buAutoNum type="arabicPeriod"/>
            </a:pPr>
            <a:r>
              <a:rPr lang="en-US" sz="1800" dirty="0">
                <a:cs typeface="Times New Roman" panose="02020603050405020304" pitchFamily="18" charset="0"/>
              </a:rPr>
              <a:t>Rohit </a:t>
            </a:r>
            <a:r>
              <a:rPr lang="en-US" sz="1800" dirty="0" err="1">
                <a:cs typeface="Times New Roman" panose="02020603050405020304" pitchFamily="18" charset="0"/>
              </a:rPr>
              <a:t>Andore,S.S</a:t>
            </a:r>
            <a:r>
              <a:rPr lang="en-US" sz="1800" dirty="0">
                <a:cs typeface="Times New Roman" panose="02020603050405020304" pitchFamily="18" charset="0"/>
              </a:rPr>
              <a:t>. </a:t>
            </a:r>
            <a:r>
              <a:rPr lang="en-US" sz="1800" dirty="0" err="1">
                <a:cs typeface="Times New Roman" panose="02020603050405020304" pitchFamily="18" charset="0"/>
              </a:rPr>
              <a:t>Kulkarni,A</a:t>
            </a:r>
            <a:r>
              <a:rPr lang="en-US" sz="1800" dirty="0">
                <a:cs typeface="Times New Roman" panose="02020603050405020304" pitchFamily="18" charset="0"/>
              </a:rPr>
              <a:t>. G </a:t>
            </a:r>
            <a:r>
              <a:rPr lang="en-US" sz="1800" dirty="0" err="1">
                <a:cs typeface="Times New Roman" panose="02020603050405020304" pitchFamily="18" charset="0"/>
              </a:rPr>
              <a:t>Thosar</a:t>
            </a:r>
            <a:r>
              <a:rPr lang="en-US" sz="1800" dirty="0">
                <a:cs typeface="Times New Roman" panose="02020603050405020304" pitchFamily="18" charset="0"/>
              </a:rPr>
              <a:t>,"Energy Meter and Power Theft Monitoring System",2023 IEEE International Students Conference on Electrical Electronics and Computer Science (SCEECS)</a:t>
            </a:r>
          </a:p>
          <a:p>
            <a:pPr marL="342900" indent="-342900" algn="just">
              <a:buFont typeface="+mj-lt"/>
              <a:buAutoNum type="arabicPeriod"/>
            </a:pPr>
            <a:r>
              <a:rPr lang="en-US" sz="1800" dirty="0">
                <a:cs typeface="Times New Roman" panose="02020603050405020304" pitchFamily="18" charset="0"/>
              </a:rPr>
              <a:t>Sumit </a:t>
            </a:r>
            <a:r>
              <a:rPr lang="en-US" sz="1800" dirty="0" err="1">
                <a:cs typeface="Times New Roman" panose="02020603050405020304" pitchFamily="18" charset="0"/>
              </a:rPr>
              <a:t>Mohanty,M</a:t>
            </a:r>
            <a:r>
              <a:rPr lang="en-US" sz="1800" dirty="0">
                <a:cs typeface="Times New Roman" panose="02020603050405020304" pitchFamily="18" charset="0"/>
              </a:rPr>
              <a:t>. Mohamed </a:t>
            </a:r>
            <a:r>
              <a:rPr lang="en-US" sz="1800" dirty="0" err="1">
                <a:cs typeface="Times New Roman" panose="02020603050405020304" pitchFamily="18" charset="0"/>
              </a:rPr>
              <a:t>Iqbal,Parvathy</a:t>
            </a:r>
            <a:r>
              <a:rPr lang="en-US" sz="1800" dirty="0">
                <a:cs typeface="Times New Roman" panose="02020603050405020304" pitchFamily="18" charset="0"/>
              </a:rPr>
              <a:t> </a:t>
            </a:r>
            <a:r>
              <a:rPr lang="en-US" sz="1800" dirty="0" err="1">
                <a:cs typeface="Times New Roman" panose="02020603050405020304" pitchFamily="18" charset="0"/>
              </a:rPr>
              <a:t>Thampi</a:t>
            </a:r>
            <a:r>
              <a:rPr lang="en-US" sz="1800" dirty="0">
                <a:cs typeface="Times New Roman" panose="02020603050405020304" pitchFamily="18" charset="0"/>
              </a:rPr>
              <a:t> </a:t>
            </a:r>
            <a:r>
              <a:rPr lang="en-US" sz="1800" dirty="0" err="1">
                <a:cs typeface="Times New Roman" panose="02020603050405020304" pitchFamily="18" charset="0"/>
              </a:rPr>
              <a:t>M.S.,"Controlling</a:t>
            </a:r>
            <a:r>
              <a:rPr lang="en-US" sz="1800" dirty="0">
                <a:cs typeface="Times New Roman" panose="02020603050405020304" pitchFamily="18" charset="0"/>
              </a:rPr>
              <a:t> and Monitoring of Power Theft using Internet of Things",2021 International Conference on Design Innovations for 3Cs Compute Communicate Control (ICDI3C)</a:t>
            </a:r>
          </a:p>
          <a:p>
            <a:pPr marL="342900" indent="-342900" algn="just">
              <a:buFont typeface="+mj-lt"/>
              <a:buAutoNum type="arabicPeriod"/>
            </a:pPr>
            <a:r>
              <a:rPr lang="en-US" sz="1800" dirty="0" err="1">
                <a:cs typeface="Times New Roman" panose="02020603050405020304" pitchFamily="18" charset="0"/>
              </a:rPr>
              <a:t>Sanujit</a:t>
            </a:r>
            <a:r>
              <a:rPr lang="en-US" sz="1800" dirty="0">
                <a:cs typeface="Times New Roman" panose="02020603050405020304" pitchFamily="18" charset="0"/>
              </a:rPr>
              <a:t> </a:t>
            </a:r>
            <a:r>
              <a:rPr lang="en-US" sz="1800" dirty="0" err="1">
                <a:cs typeface="Times New Roman" panose="02020603050405020304" pitchFamily="18" charset="0"/>
              </a:rPr>
              <a:t>Sahoo,Daniel</a:t>
            </a:r>
            <a:r>
              <a:rPr lang="en-US" sz="1800" dirty="0">
                <a:cs typeface="Times New Roman" panose="02020603050405020304" pitchFamily="18" charset="0"/>
              </a:rPr>
              <a:t> </a:t>
            </a:r>
            <a:r>
              <a:rPr lang="en-US" sz="1800" dirty="0" err="1">
                <a:cs typeface="Times New Roman" panose="02020603050405020304" pitchFamily="18" charset="0"/>
              </a:rPr>
              <a:t>Nikovski,Toru</a:t>
            </a:r>
            <a:r>
              <a:rPr lang="en-US" sz="1800" dirty="0">
                <a:cs typeface="Times New Roman" panose="02020603050405020304" pitchFamily="18" charset="0"/>
              </a:rPr>
              <a:t> </a:t>
            </a:r>
            <a:r>
              <a:rPr lang="en-US" sz="1800" dirty="0" err="1">
                <a:cs typeface="Times New Roman" panose="02020603050405020304" pitchFamily="18" charset="0"/>
              </a:rPr>
              <a:t>Muso,Kaoru</a:t>
            </a:r>
            <a:r>
              <a:rPr lang="en-US" sz="1800" dirty="0">
                <a:cs typeface="Times New Roman" panose="02020603050405020304" pitchFamily="18" charset="0"/>
              </a:rPr>
              <a:t> </a:t>
            </a:r>
            <a:r>
              <a:rPr lang="en-US" sz="1800" dirty="0" err="1">
                <a:cs typeface="Times New Roman" panose="02020603050405020304" pitchFamily="18" charset="0"/>
              </a:rPr>
              <a:t>Tsuru,"Electricity</a:t>
            </a:r>
            <a:r>
              <a:rPr lang="en-US" sz="1800" dirty="0">
                <a:cs typeface="Times New Roman" panose="02020603050405020304" pitchFamily="18" charset="0"/>
              </a:rPr>
              <a:t> theft detection using smart meter data",2015 IEEE Power &amp; Energy Society Innovative Smart Grid Technologies Conference (ISGT)</a:t>
            </a:r>
          </a:p>
          <a:p>
            <a:pPr marL="342900" indent="-342900" algn="just">
              <a:buFont typeface="+mj-lt"/>
              <a:buAutoNum type="arabicPeriod"/>
            </a:pPr>
            <a:r>
              <a:rPr lang="en-US" sz="1800" dirty="0" err="1">
                <a:cs typeface="Times New Roman" panose="02020603050405020304" pitchFamily="18" charset="0"/>
              </a:rPr>
              <a:t>Taimur</a:t>
            </a:r>
            <a:r>
              <a:rPr lang="en-US" sz="1800" dirty="0">
                <a:cs typeface="Times New Roman" panose="02020603050405020304" pitchFamily="18" charset="0"/>
              </a:rPr>
              <a:t> Shahzad </a:t>
            </a:r>
            <a:r>
              <a:rPr lang="en-US" sz="1800" dirty="0" err="1">
                <a:cs typeface="Times New Roman" panose="02020603050405020304" pitchFamily="18" charset="0"/>
              </a:rPr>
              <a:t>Gill,Durr</a:t>
            </a:r>
            <a:r>
              <a:rPr lang="en-US" sz="1800" dirty="0">
                <a:cs typeface="Times New Roman" panose="02020603050405020304" pitchFamily="18" charset="0"/>
              </a:rPr>
              <a:t> E </a:t>
            </a:r>
            <a:r>
              <a:rPr lang="en-US" sz="1800" dirty="0" err="1">
                <a:cs typeface="Times New Roman" panose="02020603050405020304" pitchFamily="18" charset="0"/>
              </a:rPr>
              <a:t>Shehwar,Hira</a:t>
            </a:r>
            <a:r>
              <a:rPr lang="en-US" sz="1800" dirty="0">
                <a:cs typeface="Times New Roman" panose="02020603050405020304" pitchFamily="18" charset="0"/>
              </a:rPr>
              <a:t> </a:t>
            </a:r>
            <a:r>
              <a:rPr lang="en-US" sz="1800" dirty="0" err="1">
                <a:cs typeface="Times New Roman" panose="02020603050405020304" pitchFamily="18" charset="0"/>
              </a:rPr>
              <a:t>Memon,Sobia</a:t>
            </a:r>
            <a:r>
              <a:rPr lang="en-US" sz="1800" dirty="0">
                <a:cs typeface="Times New Roman" panose="02020603050405020304" pitchFamily="18" charset="0"/>
              </a:rPr>
              <a:t> </a:t>
            </a:r>
            <a:r>
              <a:rPr lang="en-US" sz="1800" dirty="0" err="1">
                <a:cs typeface="Times New Roman" panose="02020603050405020304" pitchFamily="18" charset="0"/>
              </a:rPr>
              <a:t>Khanam,Ali</a:t>
            </a:r>
            <a:r>
              <a:rPr lang="en-US" sz="1800" dirty="0">
                <a:cs typeface="Times New Roman" panose="02020603050405020304" pitchFamily="18" charset="0"/>
              </a:rPr>
              <a:t> </a:t>
            </a:r>
            <a:r>
              <a:rPr lang="en-US" sz="1800" dirty="0" err="1">
                <a:cs typeface="Times New Roman" panose="02020603050405020304" pitchFamily="18" charset="0"/>
              </a:rPr>
              <a:t>Ahmed,Urooj</a:t>
            </a:r>
            <a:r>
              <a:rPr lang="en-US" sz="1800" dirty="0">
                <a:cs typeface="Times New Roman" panose="02020603050405020304" pitchFamily="18" charset="0"/>
              </a:rPr>
              <a:t> </a:t>
            </a:r>
            <a:r>
              <a:rPr lang="en-US" sz="1800" dirty="0" err="1">
                <a:cs typeface="Times New Roman" panose="02020603050405020304" pitchFamily="18" charset="0"/>
              </a:rPr>
              <a:t>Shaukat,Abdul</a:t>
            </a:r>
            <a:r>
              <a:rPr lang="en-US" sz="1800" dirty="0">
                <a:cs typeface="Times New Roman" panose="02020603050405020304" pitchFamily="18" charset="0"/>
              </a:rPr>
              <a:t> </a:t>
            </a:r>
            <a:r>
              <a:rPr lang="en-US" sz="1800" dirty="0" err="1">
                <a:cs typeface="Times New Roman" panose="02020603050405020304" pitchFamily="18" charset="0"/>
              </a:rPr>
              <a:t>Mateen,Syed</a:t>
            </a:r>
            <a:r>
              <a:rPr lang="en-US" sz="1800" dirty="0">
                <a:cs typeface="Times New Roman" panose="02020603050405020304" pitchFamily="18" charset="0"/>
              </a:rPr>
              <a:t> Sajjad Haider </a:t>
            </a:r>
            <a:r>
              <a:rPr lang="en-US" sz="1800" dirty="0" err="1">
                <a:cs typeface="Times New Roman" panose="02020603050405020304" pitchFamily="18" charset="0"/>
              </a:rPr>
              <a:t>Zaidi,"IoT</a:t>
            </a:r>
            <a:r>
              <a:rPr lang="en-US" sz="1800" dirty="0">
                <a:cs typeface="Times New Roman" panose="02020603050405020304" pitchFamily="18" charset="0"/>
              </a:rPr>
              <a:t> Based Smart Power Quality Monitoring and Electricity Theft Detection System",2021 16th International Conference on Emerging Technologies (ICET)</a:t>
            </a:r>
          </a:p>
          <a:p>
            <a:pPr marL="342900" indent="-342900" algn="just">
              <a:buFont typeface="+mj-lt"/>
              <a:buAutoNum type="arabicPeriod"/>
            </a:pPr>
            <a:endParaRPr lang="en-US" sz="1800" dirty="0"/>
          </a:p>
        </p:txBody>
      </p:sp>
    </p:spTree>
    <p:extLst>
      <p:ext uri="{BB962C8B-B14F-4D97-AF65-F5344CB8AC3E}">
        <p14:creationId xmlns:p14="http://schemas.microsoft.com/office/powerpoint/2010/main" val="34447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D884-EE97-21E4-DACD-03EBC370F9BC}"/>
              </a:ext>
            </a:extLst>
          </p:cNvPr>
          <p:cNvSpPr>
            <a:spLocks noGrp="1"/>
          </p:cNvSpPr>
          <p:nvPr>
            <p:ph type="title"/>
          </p:nvPr>
        </p:nvSpPr>
        <p:spPr/>
        <p:txBody>
          <a:bodyPr/>
          <a:lstStyle/>
          <a:p>
            <a:r>
              <a:rPr lang="en-US" dirty="0"/>
              <a:t>Publication/Hackathon/Patent details</a:t>
            </a:r>
            <a:endParaRPr lang="en-IN" dirty="0"/>
          </a:p>
        </p:txBody>
      </p:sp>
      <p:sp>
        <p:nvSpPr>
          <p:cNvPr id="4" name="Date Placeholder 3">
            <a:extLst>
              <a:ext uri="{FF2B5EF4-FFF2-40B4-BE49-F238E27FC236}">
                <a16:creationId xmlns:a16="http://schemas.microsoft.com/office/drawing/2014/main" id="{F7AC87F1-4707-6862-5B67-D59F43D44226}"/>
              </a:ext>
            </a:extLst>
          </p:cNvPr>
          <p:cNvSpPr>
            <a:spLocks noGrp="1"/>
          </p:cNvSpPr>
          <p:nvPr>
            <p:ph type="dt" sz="half" idx="10"/>
          </p:nvPr>
        </p:nvSpPr>
        <p:spPr/>
        <p:txBody>
          <a:body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1D6F30A2-91BA-A802-2003-34EE78536A9B}"/>
              </a:ext>
            </a:extLst>
          </p:cNvPr>
          <p:cNvSpPr>
            <a:spLocks noGrp="1"/>
          </p:cNvSpPr>
          <p:nvPr>
            <p:ph type="ftr" sz="quarter" idx="11"/>
          </p:nvPr>
        </p:nvSpPr>
        <p:spPr>
          <a:xfrm>
            <a:off x="0" y="6399033"/>
            <a:ext cx="12192000" cy="346688"/>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1BC2C43-A0D7-754C-6A30-9BE2296F97D5}"/>
              </a:ext>
            </a:extLst>
          </p:cNvPr>
          <p:cNvSpPr>
            <a:spLocks noGrp="1"/>
          </p:cNvSpPr>
          <p:nvPr>
            <p:ph type="sldNum" sz="quarter" idx="12"/>
          </p:nvPr>
        </p:nvSpPr>
        <p:spPr/>
        <p:txBody>
          <a:bodyPr/>
          <a:lstStyle/>
          <a:p>
            <a:fld id="{6A6BABF5-487F-401D-8BB3-C2CDD5DBE5E0}" type="slidenum">
              <a:rPr lang="en-US" smtClean="0"/>
              <a:pPr/>
              <a:t>23</a:t>
            </a:fld>
            <a:endParaRPr lang="en-US" dirty="0"/>
          </a:p>
        </p:txBody>
      </p:sp>
      <p:pic>
        <p:nvPicPr>
          <p:cNvPr id="7" name="Picture 6">
            <a:extLst>
              <a:ext uri="{FF2B5EF4-FFF2-40B4-BE49-F238E27FC236}">
                <a16:creationId xmlns:a16="http://schemas.microsoft.com/office/drawing/2014/main" id="{7FFD7EC7-C733-E899-D265-63D22996F5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758" y="1345211"/>
            <a:ext cx="3092426" cy="4374076"/>
          </a:xfrm>
          <a:prstGeom prst="rect">
            <a:avLst/>
          </a:prstGeom>
        </p:spPr>
      </p:pic>
      <p:pic>
        <p:nvPicPr>
          <p:cNvPr id="8" name="Picture 7" descr="A certificate of presentation with a globe of apps&#10;&#10;Description automatically generated">
            <a:extLst>
              <a:ext uri="{FF2B5EF4-FFF2-40B4-BE49-F238E27FC236}">
                <a16:creationId xmlns:a16="http://schemas.microsoft.com/office/drawing/2014/main" id="{6B5649B8-8A22-8055-0479-BA125D9F47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124" y="1345211"/>
            <a:ext cx="3092380" cy="4374076"/>
          </a:xfrm>
          <a:prstGeom prst="rect">
            <a:avLst/>
          </a:prstGeom>
        </p:spPr>
      </p:pic>
      <p:pic>
        <p:nvPicPr>
          <p:cNvPr id="9" name="Picture 8" descr="A certificate of presentation with colorful globe&#10;&#10;Description automatically generated">
            <a:extLst>
              <a:ext uri="{FF2B5EF4-FFF2-40B4-BE49-F238E27FC236}">
                <a16:creationId xmlns:a16="http://schemas.microsoft.com/office/drawing/2014/main" id="{FD6654CE-A256-78FB-D98A-843E9364E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4556" y="1345145"/>
            <a:ext cx="3092426" cy="4374142"/>
          </a:xfrm>
          <a:prstGeom prst="rect">
            <a:avLst/>
          </a:prstGeom>
        </p:spPr>
      </p:pic>
    </p:spTree>
    <p:extLst>
      <p:ext uri="{BB962C8B-B14F-4D97-AF65-F5344CB8AC3E}">
        <p14:creationId xmlns:p14="http://schemas.microsoft.com/office/powerpoint/2010/main" val="3031876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C74A-C148-D9A5-0404-62FB4FF16547}"/>
              </a:ext>
            </a:extLst>
          </p:cNvPr>
          <p:cNvSpPr>
            <a:spLocks noGrp="1"/>
          </p:cNvSpPr>
          <p:nvPr>
            <p:ph type="title"/>
          </p:nvPr>
        </p:nvSpPr>
        <p:spPr>
          <a:xfrm>
            <a:off x="419100" y="2534672"/>
            <a:ext cx="11353800" cy="894328"/>
          </a:xfrm>
        </p:spPr>
        <p:txBody>
          <a:bodyPr/>
          <a:lstStyle/>
          <a:p>
            <a:r>
              <a:rPr lang="en-US" b="1" dirty="0"/>
              <a:t>Interaction with Reviewers</a:t>
            </a:r>
          </a:p>
        </p:txBody>
      </p:sp>
    </p:spTree>
    <p:extLst>
      <p:ext uri="{BB962C8B-B14F-4D97-AF65-F5344CB8AC3E}">
        <p14:creationId xmlns:p14="http://schemas.microsoft.com/office/powerpoint/2010/main" val="1758100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4140B53-75D0-E38F-5BBE-694B8097941D}"/>
              </a:ext>
            </a:extLst>
          </p:cNvPr>
          <p:cNvSpPr>
            <a:spLocks noGrp="1"/>
          </p:cNvSpPr>
          <p:nvPr>
            <p:ph type="ftr" sz="quarter" idx="4294967295"/>
          </p:nvPr>
        </p:nvSpPr>
        <p:spPr>
          <a:xfrm>
            <a:off x="2535238" y="6380163"/>
            <a:ext cx="9656762" cy="365125"/>
          </a:xfrm>
        </p:spPr>
        <p:txBody>
          <a:bodyPr/>
          <a:lstStyle/>
          <a:p>
            <a:r>
              <a:rPr lang="en-US"/>
              <a:t>U18EEP7702 Project Phase I  - Third Review</a:t>
            </a:r>
            <a:endParaRPr lang="en-US" dirty="0"/>
          </a:p>
        </p:txBody>
      </p:sp>
    </p:spTree>
    <p:extLst>
      <p:ext uri="{BB962C8B-B14F-4D97-AF65-F5344CB8AC3E}">
        <p14:creationId xmlns:p14="http://schemas.microsoft.com/office/powerpoint/2010/main" val="76440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F07F-3EE4-E003-3DA1-9667CEDF6A87}"/>
              </a:ext>
            </a:extLst>
          </p:cNvPr>
          <p:cNvSpPr>
            <a:spLocks noGrp="1"/>
          </p:cNvSpPr>
          <p:nvPr>
            <p:ph type="title"/>
          </p:nvPr>
        </p:nvSpPr>
        <p:spPr/>
        <p:txBody>
          <a:bodyPr/>
          <a:lstStyle/>
          <a:p>
            <a:r>
              <a:rPr lang="en-US" b="1" dirty="0"/>
              <a:t>Introduction</a:t>
            </a:r>
            <a:endParaRPr lang="en-IN" b="1" dirty="0"/>
          </a:p>
        </p:txBody>
      </p:sp>
      <p:sp>
        <p:nvSpPr>
          <p:cNvPr id="3" name="Content Placeholder 2">
            <a:extLst>
              <a:ext uri="{FF2B5EF4-FFF2-40B4-BE49-F238E27FC236}">
                <a16:creationId xmlns:a16="http://schemas.microsoft.com/office/drawing/2014/main" id="{E10DCC15-A47A-F0D9-BC14-0058E0A11ABF}"/>
              </a:ext>
            </a:extLst>
          </p:cNvPr>
          <p:cNvSpPr>
            <a:spLocks noGrp="1"/>
          </p:cNvSpPr>
          <p:nvPr>
            <p:ph idx="1"/>
          </p:nvPr>
        </p:nvSpPr>
        <p:spPr>
          <a:xfrm>
            <a:off x="487017" y="1133513"/>
            <a:ext cx="11039965" cy="5256032"/>
          </a:xfrm>
        </p:spPr>
        <p:txBody>
          <a:bodyPr>
            <a:normAutofit/>
          </a:bodyPr>
          <a:lstStyle/>
          <a:p>
            <a:pPr marL="342900" indent="-342900" algn="just">
              <a:buFont typeface="Arial" panose="020B0604020202020204" pitchFamily="34" charset="0"/>
              <a:buChar char="•"/>
            </a:pPr>
            <a:r>
              <a:rPr lang="en-US" sz="2000" b="0" i="0" dirty="0">
                <a:effectLst/>
                <a:cs typeface="Times New Roman" panose="02020603050405020304" pitchFamily="18" charset="0"/>
              </a:rPr>
              <a:t>The current state of energy management lacks a comprehensive solution for real-time monitoring, theft detection, and demand prediction. </a:t>
            </a:r>
          </a:p>
          <a:p>
            <a:pPr marL="342900" indent="-342900" algn="just">
              <a:buFont typeface="Arial" panose="020B0604020202020204" pitchFamily="34" charset="0"/>
              <a:buChar char="•"/>
            </a:pPr>
            <a:endParaRPr lang="en-US" sz="2000" b="0" i="0" dirty="0">
              <a:effectLst/>
              <a:cs typeface="Times New Roman" panose="02020603050405020304" pitchFamily="18" charset="0"/>
            </a:endParaRPr>
          </a:p>
          <a:p>
            <a:pPr marL="342900" indent="-342900" algn="just">
              <a:buFont typeface="Arial" panose="020B0604020202020204" pitchFamily="34" charset="0"/>
              <a:buChar char="•"/>
            </a:pPr>
            <a:r>
              <a:rPr lang="en-US" sz="2000" b="0" i="0" dirty="0">
                <a:effectLst/>
                <a:cs typeface="Times New Roman" panose="02020603050405020304" pitchFamily="18" charset="0"/>
              </a:rPr>
              <a:t>Existing systems struggle to integrate diverse data sources and provide actionable insights for efficient resource planning. </a:t>
            </a:r>
          </a:p>
          <a:p>
            <a:pPr marL="342900" indent="-342900" algn="just">
              <a:buFont typeface="Arial" panose="020B0604020202020204" pitchFamily="34" charset="0"/>
              <a:buChar char="•"/>
            </a:pPr>
            <a:endParaRPr lang="en-US" sz="2000" dirty="0">
              <a:cs typeface="Times New Roman" panose="02020603050405020304" pitchFamily="18" charset="0"/>
            </a:endParaRPr>
          </a:p>
          <a:p>
            <a:pPr marL="342900" indent="-342900" algn="just">
              <a:buFont typeface="Arial" panose="020B0604020202020204" pitchFamily="34" charset="0"/>
              <a:buChar char="•"/>
            </a:pPr>
            <a:r>
              <a:rPr lang="en-US" sz="2000" b="0" i="0" dirty="0">
                <a:effectLst/>
                <a:cs typeface="Times New Roman" panose="02020603050405020304" pitchFamily="18" charset="0"/>
              </a:rPr>
              <a:t>Energy theft further poses a significant challenge, requiring robust algorithms to identify anomalies in consumption patterns. The absence of a unified platform for secure data compilation and user-friendly visualization hampers effective decision-making. </a:t>
            </a:r>
          </a:p>
          <a:p>
            <a:pPr marL="342900" indent="-342900" algn="just">
              <a:buFont typeface="Arial" panose="020B0604020202020204" pitchFamily="34" charset="0"/>
              <a:buChar char="•"/>
            </a:pPr>
            <a:endParaRPr lang="en-US" sz="2000" b="0" i="0" dirty="0">
              <a:effectLst/>
              <a:cs typeface="Times New Roman" panose="02020603050405020304" pitchFamily="18" charset="0"/>
            </a:endParaRPr>
          </a:p>
          <a:p>
            <a:pPr marL="342900" indent="-342900" algn="just">
              <a:buFont typeface="Arial" panose="020B0604020202020204" pitchFamily="34" charset="0"/>
              <a:buChar char="•"/>
            </a:pPr>
            <a:r>
              <a:rPr lang="en-US" sz="2000" b="0" i="0" dirty="0">
                <a:effectLst/>
                <a:cs typeface="Times New Roman" panose="02020603050405020304" pitchFamily="18" charset="0"/>
              </a:rPr>
              <a:t>Thus, there is a critical need for an integrated energy management system that addresses these challenges, offering a holistic approach to monitoring, prediction, and theft detection while ensuring data integrity and user accessibility.</a:t>
            </a:r>
            <a:endParaRPr lang="en-US" sz="2000" dirty="0">
              <a:cs typeface="Times New Roman" panose="02020603050405020304" pitchFamily="18" charset="0"/>
            </a:endParaRPr>
          </a:p>
          <a:p>
            <a:endParaRPr lang="en-IN" sz="2400" dirty="0"/>
          </a:p>
        </p:txBody>
      </p:sp>
      <p:sp>
        <p:nvSpPr>
          <p:cNvPr id="4" name="Date Placeholder 3">
            <a:extLst>
              <a:ext uri="{FF2B5EF4-FFF2-40B4-BE49-F238E27FC236}">
                <a16:creationId xmlns:a16="http://schemas.microsoft.com/office/drawing/2014/main" id="{D1602C21-7429-FCD4-DE61-524FA2F43426}"/>
              </a:ext>
            </a:extLst>
          </p:cNvPr>
          <p:cNvSpPr>
            <a:spLocks noGrp="1"/>
          </p:cNvSpPr>
          <p:nvPr>
            <p:ph type="dt" sz="half" idx="10"/>
          </p:nvPr>
        </p:nvSpPr>
        <p:spPr/>
        <p:txBody>
          <a:body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6B95B856-3791-6BA6-DB78-9FC7FA8A2483}"/>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2C798A0-F951-EE22-EFB2-4191774E7973}"/>
              </a:ext>
            </a:extLst>
          </p:cNvPr>
          <p:cNvSpPr>
            <a:spLocks noGrp="1"/>
          </p:cNvSpPr>
          <p:nvPr>
            <p:ph type="sldNum" sz="quarter" idx="12"/>
          </p:nvPr>
        </p:nvSpPr>
        <p:spPr/>
        <p:txBody>
          <a:bodyPr/>
          <a:lstStyle/>
          <a:p>
            <a:fld id="{6A6BABF5-487F-401D-8BB3-C2CDD5DBE5E0}" type="slidenum">
              <a:rPr lang="en-US" smtClean="0"/>
              <a:pPr/>
              <a:t>3</a:t>
            </a:fld>
            <a:endParaRPr lang="en-US" dirty="0"/>
          </a:p>
        </p:txBody>
      </p:sp>
    </p:spTree>
    <p:extLst>
      <p:ext uri="{BB962C8B-B14F-4D97-AF65-F5344CB8AC3E}">
        <p14:creationId xmlns:p14="http://schemas.microsoft.com/office/powerpoint/2010/main" val="161661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p:txBody>
          <a:bodyPr/>
          <a:lstStyle/>
          <a:p>
            <a:r>
              <a:rPr lang="en-US" b="1" dirty="0"/>
              <a:t>Literature Survey</a:t>
            </a:r>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3F6763D9-FA39-4865-A1E4-5034A36E7D6D}"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p:txBody>
          <a:bodyPr/>
          <a:lstStyle/>
          <a:p>
            <a:r>
              <a:rPr lang="en-US" dirty="0"/>
              <a:t>U18EEP8701 Project Phase II  - Zeroth Review</a:t>
            </a: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4</a:t>
            </a:fld>
            <a:endParaRPr lang="en-US" dirty="0"/>
          </a:p>
        </p:txBody>
      </p:sp>
      <p:graphicFrame>
        <p:nvGraphicFramePr>
          <p:cNvPr id="3" name="Table 2">
            <a:extLst>
              <a:ext uri="{FF2B5EF4-FFF2-40B4-BE49-F238E27FC236}">
                <a16:creationId xmlns:a16="http://schemas.microsoft.com/office/drawing/2014/main" id="{19D1A178-5EE6-E019-0875-CEB42AE7F5CE}"/>
              </a:ext>
            </a:extLst>
          </p:cNvPr>
          <p:cNvGraphicFramePr>
            <a:graphicFrameLocks noGrp="1"/>
          </p:cNvGraphicFramePr>
          <p:nvPr/>
        </p:nvGraphicFramePr>
        <p:xfrm>
          <a:off x="456674" y="844188"/>
          <a:ext cx="10635395" cy="5447281"/>
        </p:xfrm>
        <a:graphic>
          <a:graphicData uri="http://schemas.openxmlformats.org/drawingml/2006/table">
            <a:tbl>
              <a:tblPr/>
              <a:tblGrid>
                <a:gridCol w="855291">
                  <a:extLst>
                    <a:ext uri="{9D8B030D-6E8A-4147-A177-3AD203B41FA5}">
                      <a16:colId xmlns:a16="http://schemas.microsoft.com/office/drawing/2014/main" val="2129548414"/>
                    </a:ext>
                  </a:extLst>
                </a:gridCol>
                <a:gridCol w="1769165">
                  <a:extLst>
                    <a:ext uri="{9D8B030D-6E8A-4147-A177-3AD203B41FA5}">
                      <a16:colId xmlns:a16="http://schemas.microsoft.com/office/drawing/2014/main" val="3197237134"/>
                    </a:ext>
                  </a:extLst>
                </a:gridCol>
                <a:gridCol w="1490870">
                  <a:extLst>
                    <a:ext uri="{9D8B030D-6E8A-4147-A177-3AD203B41FA5}">
                      <a16:colId xmlns:a16="http://schemas.microsoft.com/office/drawing/2014/main" val="3909397469"/>
                    </a:ext>
                  </a:extLst>
                </a:gridCol>
                <a:gridCol w="1530626">
                  <a:extLst>
                    <a:ext uri="{9D8B030D-6E8A-4147-A177-3AD203B41FA5}">
                      <a16:colId xmlns:a16="http://schemas.microsoft.com/office/drawing/2014/main" val="15905288"/>
                    </a:ext>
                  </a:extLst>
                </a:gridCol>
                <a:gridCol w="714111">
                  <a:extLst>
                    <a:ext uri="{9D8B030D-6E8A-4147-A177-3AD203B41FA5}">
                      <a16:colId xmlns:a16="http://schemas.microsoft.com/office/drawing/2014/main" val="778202822"/>
                    </a:ext>
                  </a:extLst>
                </a:gridCol>
                <a:gridCol w="4275332">
                  <a:extLst>
                    <a:ext uri="{9D8B030D-6E8A-4147-A177-3AD203B41FA5}">
                      <a16:colId xmlns:a16="http://schemas.microsoft.com/office/drawing/2014/main" val="4287152651"/>
                    </a:ext>
                  </a:extLst>
                </a:gridCol>
              </a:tblGrid>
              <a:tr h="526272">
                <a:tc>
                  <a:txBody>
                    <a:bodyPr/>
                    <a:lstStyle/>
                    <a:p>
                      <a:pPr algn="ctr" fontAlgn="b"/>
                      <a:r>
                        <a:rPr lang="en-US" sz="1400" dirty="0">
                          <a:latin typeface="+mn-lt"/>
                          <a:cs typeface="Times New Roman" panose="02020603050405020304" pitchFamily="18" charset="0"/>
                        </a:rPr>
                        <a:t>Literature No.</a:t>
                      </a:r>
                    </a:p>
                  </a:txBody>
                  <a:tcPr marL="6306" marR="6306" marT="3153" marB="31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accent2">
                        <a:lumMod val="60000"/>
                        <a:lumOff val="40000"/>
                      </a:schemeClr>
                    </a:solidFill>
                  </a:tcPr>
                </a:tc>
                <a:tc>
                  <a:txBody>
                    <a:bodyPr/>
                    <a:lstStyle/>
                    <a:p>
                      <a:pPr algn="ctr" fontAlgn="b"/>
                      <a:r>
                        <a:rPr lang="en-US" sz="1400" dirty="0">
                          <a:latin typeface="+mn-lt"/>
                          <a:cs typeface="Times New Roman" panose="02020603050405020304" pitchFamily="18" charset="0"/>
                        </a:rPr>
                        <a:t>Paper Title</a:t>
                      </a:r>
                    </a:p>
                  </a:txBody>
                  <a:tcPr marL="6306" marR="6306" marT="3153" marB="31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accent2">
                        <a:lumMod val="60000"/>
                        <a:lumOff val="40000"/>
                      </a:schemeClr>
                    </a:solidFill>
                  </a:tcPr>
                </a:tc>
                <a:tc>
                  <a:txBody>
                    <a:bodyPr/>
                    <a:lstStyle/>
                    <a:p>
                      <a:pPr algn="ctr" fontAlgn="b"/>
                      <a:r>
                        <a:rPr lang="en-US" sz="1400" dirty="0">
                          <a:latin typeface="+mn-lt"/>
                          <a:cs typeface="Times New Roman" panose="02020603050405020304" pitchFamily="18" charset="0"/>
                        </a:rPr>
                        <a:t>Authors</a:t>
                      </a:r>
                    </a:p>
                  </a:txBody>
                  <a:tcPr marL="6306" marR="6306" marT="3153" marB="31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accent2">
                        <a:lumMod val="60000"/>
                        <a:lumOff val="40000"/>
                      </a:schemeClr>
                    </a:solidFill>
                  </a:tcPr>
                </a:tc>
                <a:tc>
                  <a:txBody>
                    <a:bodyPr/>
                    <a:lstStyle/>
                    <a:p>
                      <a:pPr algn="ctr" fontAlgn="b"/>
                      <a:r>
                        <a:rPr lang="en-US" sz="1400" dirty="0">
                          <a:latin typeface="+mn-lt"/>
                          <a:cs typeface="Times New Roman" panose="02020603050405020304" pitchFamily="18" charset="0"/>
                        </a:rPr>
                        <a:t>Journal Name</a:t>
                      </a:r>
                    </a:p>
                  </a:txBody>
                  <a:tcPr marL="6306" marR="6306" marT="3153" marB="31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accent2">
                        <a:lumMod val="60000"/>
                        <a:lumOff val="40000"/>
                      </a:schemeClr>
                    </a:solidFill>
                  </a:tcPr>
                </a:tc>
                <a:tc>
                  <a:txBody>
                    <a:bodyPr/>
                    <a:lstStyle/>
                    <a:p>
                      <a:pPr algn="ctr" fontAlgn="b"/>
                      <a:r>
                        <a:rPr lang="en-US" sz="1400" dirty="0">
                          <a:latin typeface="+mn-lt"/>
                          <a:cs typeface="Times New Roman" panose="02020603050405020304" pitchFamily="18" charset="0"/>
                        </a:rPr>
                        <a:t>Year</a:t>
                      </a:r>
                    </a:p>
                  </a:txBody>
                  <a:tcPr marL="6306" marR="6306" marT="3153" marB="31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accent2">
                        <a:lumMod val="60000"/>
                        <a:lumOff val="40000"/>
                      </a:schemeClr>
                    </a:solidFill>
                  </a:tcPr>
                </a:tc>
                <a:tc>
                  <a:txBody>
                    <a:bodyPr/>
                    <a:lstStyle/>
                    <a:p>
                      <a:pPr algn="ctr" fontAlgn="b"/>
                      <a:r>
                        <a:rPr lang="en-US" sz="1400" dirty="0">
                          <a:latin typeface="+mn-lt"/>
                          <a:cs typeface="Times New Roman" panose="02020603050405020304" pitchFamily="18" charset="0"/>
                        </a:rPr>
                        <a:t>Inference</a:t>
                      </a:r>
                    </a:p>
                  </a:txBody>
                  <a:tcPr marL="6306" marR="6306" marT="3153" marB="31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187747569"/>
                  </a:ext>
                </a:extLst>
              </a:tr>
              <a:tr h="1613576">
                <a:tc>
                  <a:txBody>
                    <a:bodyPr/>
                    <a:lstStyle/>
                    <a:p>
                      <a:pPr algn="ctr"/>
                      <a:r>
                        <a:rPr lang="en-US" sz="1400" dirty="0">
                          <a:latin typeface="+mn-lt"/>
                          <a:cs typeface="Times New Roman" panose="02020603050405020304" pitchFamily="18" charset="0"/>
                        </a:rPr>
                        <a:t>[1]</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Energy consumption prediction by using machine learning for smart building: Case study in Malaysia</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Mel </a:t>
                      </a:r>
                      <a:r>
                        <a:rPr lang="en-US" sz="1400" dirty="0" err="1">
                          <a:latin typeface="+mn-lt"/>
                          <a:cs typeface="Times New Roman" panose="02020603050405020304" pitchFamily="18" charset="0"/>
                        </a:rPr>
                        <a:t>Keytingan</a:t>
                      </a:r>
                      <a:r>
                        <a:rPr lang="en-US" sz="1400" dirty="0">
                          <a:latin typeface="+mn-lt"/>
                          <a:cs typeface="Times New Roman" panose="02020603050405020304" pitchFamily="18" charset="0"/>
                        </a:rPr>
                        <a:t> M. </a:t>
                      </a:r>
                      <a:r>
                        <a:rPr lang="en-US" sz="1400" dirty="0" err="1">
                          <a:latin typeface="+mn-lt"/>
                          <a:cs typeface="Times New Roman" panose="02020603050405020304" pitchFamily="18" charset="0"/>
                        </a:rPr>
                        <a:t>Shapi</a:t>
                      </a:r>
                      <a:r>
                        <a:rPr lang="en-US" sz="1400" dirty="0">
                          <a:latin typeface="+mn-lt"/>
                          <a:cs typeface="Times New Roman" panose="02020603050405020304" pitchFamily="18" charset="0"/>
                        </a:rPr>
                        <a:t> a,</a:t>
                      </a:r>
                    </a:p>
                    <a:p>
                      <a:pPr algn="just"/>
                      <a:r>
                        <a:rPr lang="en-US" sz="1400" dirty="0">
                          <a:latin typeface="+mn-lt"/>
                          <a:cs typeface="Times New Roman" panose="02020603050405020304" pitchFamily="18" charset="0"/>
                        </a:rPr>
                        <a:t>Nor </a:t>
                      </a:r>
                      <a:r>
                        <a:rPr lang="en-US" sz="1400" dirty="0" err="1">
                          <a:latin typeface="+mn-lt"/>
                          <a:cs typeface="Times New Roman" panose="02020603050405020304" pitchFamily="18" charset="0"/>
                        </a:rPr>
                        <a:t>Azuana</a:t>
                      </a:r>
                      <a:r>
                        <a:rPr lang="en-US" sz="1400" dirty="0">
                          <a:latin typeface="+mn-lt"/>
                          <a:cs typeface="Times New Roman" panose="02020603050405020304" pitchFamily="18" charset="0"/>
                        </a:rPr>
                        <a:t> </a:t>
                      </a:r>
                      <a:r>
                        <a:rPr lang="en-US" sz="1400" dirty="0" err="1">
                          <a:latin typeface="+mn-lt"/>
                          <a:cs typeface="Times New Roman" panose="02020603050405020304" pitchFamily="18" charset="0"/>
                        </a:rPr>
                        <a:t>Ramlib</a:t>
                      </a:r>
                      <a:r>
                        <a:rPr lang="en-US" sz="1400" dirty="0">
                          <a:latin typeface="+mn-lt"/>
                          <a:cs typeface="Times New Roman" panose="02020603050405020304" pitchFamily="18" charset="0"/>
                        </a:rPr>
                        <a:t>,</a:t>
                      </a:r>
                    </a:p>
                    <a:p>
                      <a:pPr algn="just"/>
                      <a:r>
                        <a:rPr lang="en-US" sz="1400" dirty="0" err="1">
                          <a:latin typeface="+mn-lt"/>
                          <a:cs typeface="Times New Roman" panose="02020603050405020304" pitchFamily="18" charset="0"/>
                        </a:rPr>
                        <a:t>Lilik</a:t>
                      </a:r>
                      <a:r>
                        <a:rPr lang="en-US" sz="1400" dirty="0">
                          <a:latin typeface="+mn-lt"/>
                          <a:cs typeface="Times New Roman" panose="02020603050405020304" pitchFamily="18" charset="0"/>
                        </a:rPr>
                        <a:t> J. </a:t>
                      </a:r>
                      <a:r>
                        <a:rPr lang="en-US" sz="1400" dirty="0" err="1">
                          <a:latin typeface="+mn-lt"/>
                          <a:cs typeface="Times New Roman" panose="02020603050405020304" pitchFamily="18" charset="0"/>
                        </a:rPr>
                        <a:t>Awalin</a:t>
                      </a:r>
                      <a:r>
                        <a:rPr lang="en-US" sz="1400" dirty="0">
                          <a:latin typeface="+mn-lt"/>
                          <a:cs typeface="Times New Roman" panose="02020603050405020304" pitchFamily="18" charset="0"/>
                        </a:rPr>
                        <a:t> c</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ScienceDirect Journal</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a:r>
                        <a:rPr lang="en-US" sz="1400" dirty="0">
                          <a:latin typeface="+mn-lt"/>
                          <a:cs typeface="Times New Roman" panose="02020603050405020304" pitchFamily="18" charset="0"/>
                        </a:rPr>
                        <a:t>2021</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Cloud-based predictive model development has its advantage as it does not depend on the performance of the hardware it is running on. SVM predicted demand also had better accuracy when average consumption was calculated from the demand.</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897840990"/>
                  </a:ext>
                </a:extLst>
              </a:tr>
              <a:tr h="1367360">
                <a:tc>
                  <a:txBody>
                    <a:bodyPr/>
                    <a:lstStyle/>
                    <a:p>
                      <a:pPr algn="ctr"/>
                      <a:r>
                        <a:rPr lang="en-US" sz="1400" dirty="0">
                          <a:latin typeface="+mn-lt"/>
                          <a:cs typeface="Times New Roman" panose="02020603050405020304" pitchFamily="18" charset="0"/>
                        </a:rPr>
                        <a:t>[2]</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Detection of Energy Theft in Smart Grids using Electricity Consumption Patterns</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err="1">
                          <a:latin typeface="+mn-lt"/>
                          <a:cs typeface="Times New Roman" panose="02020603050405020304" pitchFamily="18" charset="0"/>
                        </a:rPr>
                        <a:t>Dabeeruddin</a:t>
                      </a:r>
                      <a:r>
                        <a:rPr lang="en-US" sz="1400" dirty="0">
                          <a:latin typeface="+mn-lt"/>
                          <a:cs typeface="Times New Roman" panose="02020603050405020304" pitchFamily="18" charset="0"/>
                        </a:rPr>
                        <a:t> Syed, Haitham Abu-Rub, Shady </a:t>
                      </a:r>
                      <a:r>
                        <a:rPr lang="en-US" sz="1400" dirty="0" err="1">
                          <a:latin typeface="+mn-lt"/>
                          <a:cs typeface="Times New Roman" panose="02020603050405020304" pitchFamily="18" charset="0"/>
                        </a:rPr>
                        <a:t>S.Refaat</a:t>
                      </a:r>
                      <a:endParaRPr lang="en-US" sz="1400" dirty="0">
                        <a:latin typeface="+mn-lt"/>
                        <a:cs typeface="Times New Roman" panose="02020603050405020304" pitchFamily="18" charset="0"/>
                      </a:endParaRPr>
                    </a:p>
                    <a:p>
                      <a:pPr algn="just"/>
                      <a:r>
                        <a:rPr lang="en-US" sz="1400" dirty="0">
                          <a:latin typeface="+mn-lt"/>
                          <a:cs typeface="Times New Roman" panose="02020603050405020304" pitchFamily="18" charset="0"/>
                        </a:rPr>
                        <a:t>and Le Xie</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IEEE International Conference on Big Data (Big Data)</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a:r>
                        <a:rPr lang="en-US" sz="1400" dirty="0">
                          <a:latin typeface="+mn-lt"/>
                          <a:cs typeface="Times New Roman" panose="02020603050405020304" pitchFamily="18" charset="0"/>
                        </a:rPr>
                        <a:t>2020</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The proposed LSTM-based energy theft detection model has benefits of long-term memorization. The proposed LSTM-based methodology with an overall accuracy of 92.69% outperforms the existing Models.</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999350203"/>
                  </a:ext>
                </a:extLst>
              </a:tr>
              <a:tr h="1940073">
                <a:tc>
                  <a:txBody>
                    <a:bodyPr/>
                    <a:lstStyle/>
                    <a:p>
                      <a:pPr algn="ctr"/>
                      <a:r>
                        <a:rPr lang="en-US" sz="1400" dirty="0">
                          <a:latin typeface="+mn-lt"/>
                          <a:cs typeface="Times New Roman" panose="02020603050405020304" pitchFamily="18" charset="0"/>
                        </a:rPr>
                        <a:t>[3]</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Enhancing smart grids with a new IOT and cloud-based smart meter to predict the energy consumption with time series</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Mehmet </a:t>
                      </a:r>
                      <a:r>
                        <a:rPr lang="en-US" sz="1400" dirty="0" err="1">
                          <a:latin typeface="+mn-lt"/>
                          <a:cs typeface="Times New Roman" panose="02020603050405020304" pitchFamily="18" charset="0"/>
                        </a:rPr>
                        <a:t>Güçyetmez</a:t>
                      </a:r>
                      <a:r>
                        <a:rPr lang="en-US" sz="1400" dirty="0">
                          <a:latin typeface="+mn-lt"/>
                          <a:cs typeface="Times New Roman" panose="02020603050405020304" pitchFamily="18" charset="0"/>
                        </a:rPr>
                        <a:t> </a:t>
                      </a:r>
                      <a:r>
                        <a:rPr lang="en-US" sz="1400" dirty="0" err="1">
                          <a:latin typeface="+mn-lt"/>
                          <a:cs typeface="Times New Roman" panose="02020603050405020304" pitchFamily="18" charset="0"/>
                        </a:rPr>
                        <a:t>a,b</a:t>
                      </a:r>
                      <a:r>
                        <a:rPr lang="en-US" sz="1400" dirty="0">
                          <a:latin typeface="+mn-lt"/>
                          <a:cs typeface="Times New Roman" panose="02020603050405020304" pitchFamily="18" charset="0"/>
                        </a:rPr>
                        <a:t>,</a:t>
                      </a:r>
                    </a:p>
                    <a:p>
                      <a:pPr algn="just"/>
                      <a:r>
                        <a:rPr lang="en-US" sz="1400" dirty="0">
                          <a:latin typeface="+mn-lt"/>
                          <a:cs typeface="Times New Roman" panose="02020603050405020304" pitchFamily="18" charset="0"/>
                        </a:rPr>
                        <a:t>Husham </a:t>
                      </a:r>
                      <a:r>
                        <a:rPr lang="en-US" sz="1400" dirty="0" err="1">
                          <a:latin typeface="+mn-lt"/>
                          <a:cs typeface="Times New Roman" panose="02020603050405020304" pitchFamily="18" charset="0"/>
                        </a:rPr>
                        <a:t>Sakeen</a:t>
                      </a:r>
                      <a:r>
                        <a:rPr lang="en-US" sz="1400" dirty="0">
                          <a:latin typeface="+mn-lt"/>
                          <a:cs typeface="Times New Roman" panose="02020603050405020304" pitchFamily="18" charset="0"/>
                        </a:rPr>
                        <a:t> Farhan </a:t>
                      </a:r>
                      <a:r>
                        <a:rPr lang="en-US" sz="1400" dirty="0" err="1">
                          <a:latin typeface="+mn-lt"/>
                          <a:cs typeface="Times New Roman" panose="02020603050405020304" pitchFamily="18" charset="0"/>
                        </a:rPr>
                        <a:t>b,c</a:t>
                      </a:r>
                      <a:endParaRPr lang="en-US" sz="1400" dirty="0">
                        <a:latin typeface="+mn-lt"/>
                        <a:cs typeface="Times New Roman" panose="02020603050405020304" pitchFamily="18" charset="0"/>
                      </a:endParaRP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ScienceDirect Journal</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a:r>
                        <a:rPr lang="en-US" sz="1400" dirty="0">
                          <a:latin typeface="+mn-lt"/>
                          <a:cs typeface="Times New Roman" panose="02020603050405020304" pitchFamily="18" charset="0"/>
                        </a:rPr>
                        <a:t>2023</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just"/>
                      <a:r>
                        <a:rPr lang="en-US" sz="1400" dirty="0">
                          <a:latin typeface="+mn-lt"/>
                          <a:cs typeface="Times New Roman" panose="02020603050405020304" pitchFamily="18" charset="0"/>
                        </a:rPr>
                        <a:t>The developed device can monitor the energy consumed by customers, send consumption information to a database, display it to the user instantly via web and mobile applications, enable the user to determine the monetary amount of monthly consumption and track the amount spent.</a:t>
                      </a:r>
                    </a:p>
                  </a:txBody>
                  <a:tcP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490273577"/>
                  </a:ext>
                </a:extLst>
              </a:tr>
            </a:tbl>
          </a:graphicData>
        </a:graphic>
      </p:graphicFrame>
    </p:spTree>
    <p:extLst>
      <p:ext uri="{BB962C8B-B14F-4D97-AF65-F5344CB8AC3E}">
        <p14:creationId xmlns:p14="http://schemas.microsoft.com/office/powerpoint/2010/main" val="2814067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F07F-3EE4-E003-3DA1-9667CEDF6A87}"/>
              </a:ext>
            </a:extLst>
          </p:cNvPr>
          <p:cNvSpPr>
            <a:spLocks noGrp="1"/>
          </p:cNvSpPr>
          <p:nvPr>
            <p:ph type="title"/>
          </p:nvPr>
        </p:nvSpPr>
        <p:spPr/>
        <p:txBody>
          <a:bodyPr/>
          <a:lstStyle/>
          <a:p>
            <a:r>
              <a:rPr lang="en-US" b="1" dirty="0"/>
              <a:t>Concept of proposed work</a:t>
            </a:r>
            <a:endParaRPr lang="en-IN" b="1" dirty="0">
              <a:solidFill>
                <a:srgbClr val="FF0000"/>
              </a:solidFill>
            </a:endParaRPr>
          </a:p>
        </p:txBody>
      </p:sp>
      <p:sp>
        <p:nvSpPr>
          <p:cNvPr id="3" name="Content Placeholder 2">
            <a:extLst>
              <a:ext uri="{FF2B5EF4-FFF2-40B4-BE49-F238E27FC236}">
                <a16:creationId xmlns:a16="http://schemas.microsoft.com/office/drawing/2014/main" id="{E10DCC15-A47A-F0D9-BC14-0058E0A11ABF}"/>
              </a:ext>
            </a:extLst>
          </p:cNvPr>
          <p:cNvSpPr>
            <a:spLocks noGrp="1"/>
          </p:cNvSpPr>
          <p:nvPr>
            <p:ph idx="1"/>
          </p:nvPr>
        </p:nvSpPr>
        <p:spPr>
          <a:xfrm>
            <a:off x="699655" y="1011002"/>
            <a:ext cx="10654145" cy="5331146"/>
          </a:xfrm>
        </p:spPr>
        <p:txBody>
          <a:bodyPr>
            <a:normAutofit/>
          </a:bodyPr>
          <a:lstStyle/>
          <a:p>
            <a:pPr algn="just">
              <a:lnSpc>
                <a:spcPct val="150000"/>
              </a:lnSpc>
            </a:pPr>
            <a:r>
              <a:rPr lang="en-IN" sz="2000" b="1" dirty="0"/>
              <a:t>Real-Time Monitoring</a:t>
            </a:r>
            <a:r>
              <a:rPr lang="en-IN" sz="2000" dirty="0"/>
              <a:t>: AC sensors track energy usage in real-time, generating data for analysis and management.</a:t>
            </a:r>
          </a:p>
          <a:p>
            <a:pPr algn="just">
              <a:lnSpc>
                <a:spcPct val="150000"/>
              </a:lnSpc>
            </a:pPr>
            <a:r>
              <a:rPr lang="en-IN" sz="2000" b="1" dirty="0"/>
              <a:t>Precise Demand Prediction</a:t>
            </a:r>
            <a:r>
              <a:rPr lang="en-IN" sz="2000" dirty="0"/>
              <a:t>: LSTM neural networks forecast energy demand accurately, aiding in proactive resource planning.</a:t>
            </a:r>
          </a:p>
          <a:p>
            <a:pPr algn="just">
              <a:lnSpc>
                <a:spcPct val="150000"/>
              </a:lnSpc>
            </a:pPr>
            <a:r>
              <a:rPr lang="en-IN" sz="2000" b="1" dirty="0"/>
              <a:t>Theft Detection</a:t>
            </a:r>
            <a:r>
              <a:rPr lang="en-IN" sz="2000" dirty="0"/>
              <a:t>: SVM algorithms identify energy theft by distinguishing normal usage from suspicious patterns.</a:t>
            </a:r>
          </a:p>
          <a:p>
            <a:pPr algn="just">
              <a:lnSpc>
                <a:spcPct val="150000"/>
              </a:lnSpc>
            </a:pPr>
            <a:r>
              <a:rPr lang="en-IN" sz="2000" b="1" dirty="0"/>
              <a:t>Data Integrity</a:t>
            </a:r>
            <a:r>
              <a:rPr lang="en-IN" sz="2000" dirty="0"/>
              <a:t>: Information is securely uploaded to </a:t>
            </a:r>
            <a:r>
              <a:rPr lang="en-IN" sz="2000" dirty="0" err="1"/>
              <a:t>ThingSpeak</a:t>
            </a:r>
            <a:r>
              <a:rPr lang="en-IN" sz="2000" dirty="0"/>
              <a:t>, ensuring reliability and accessibility.</a:t>
            </a:r>
          </a:p>
          <a:p>
            <a:pPr algn="just">
              <a:lnSpc>
                <a:spcPct val="150000"/>
              </a:lnSpc>
            </a:pPr>
            <a:r>
              <a:rPr lang="en-IN" sz="2000" b="1" dirty="0"/>
              <a:t>User Engagement</a:t>
            </a:r>
            <a:r>
              <a:rPr lang="en-IN" sz="2000" dirty="0"/>
              <a:t>: A user-friendly web app visualizes energy usage and alerts, empowering informed decisions and combating theft.</a:t>
            </a:r>
          </a:p>
          <a:p>
            <a:pPr algn="just"/>
            <a:endParaRPr lang="en-IN" sz="2400" dirty="0"/>
          </a:p>
        </p:txBody>
      </p:sp>
      <p:sp>
        <p:nvSpPr>
          <p:cNvPr id="4" name="Date Placeholder 3">
            <a:extLst>
              <a:ext uri="{FF2B5EF4-FFF2-40B4-BE49-F238E27FC236}">
                <a16:creationId xmlns:a16="http://schemas.microsoft.com/office/drawing/2014/main" id="{D1602C21-7429-FCD4-DE61-524FA2F43426}"/>
              </a:ext>
            </a:extLst>
          </p:cNvPr>
          <p:cNvSpPr>
            <a:spLocks noGrp="1"/>
          </p:cNvSpPr>
          <p:nvPr>
            <p:ph type="dt" sz="half" idx="10"/>
          </p:nvPr>
        </p:nvSpPr>
        <p:spPr/>
        <p:txBody>
          <a:body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6B95B856-3791-6BA6-DB78-9FC7FA8A2483}"/>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2C798A0-F951-EE22-EFB2-4191774E7973}"/>
              </a:ext>
            </a:extLst>
          </p:cNvPr>
          <p:cNvSpPr>
            <a:spLocks noGrp="1"/>
          </p:cNvSpPr>
          <p:nvPr>
            <p:ph type="sldNum" sz="quarter" idx="12"/>
          </p:nvPr>
        </p:nvSpPr>
        <p:spPr/>
        <p:txBody>
          <a:bodyPr/>
          <a:lstStyle/>
          <a:p>
            <a:fld id="{6A6BABF5-487F-401D-8BB3-C2CDD5DBE5E0}" type="slidenum">
              <a:rPr lang="en-US" smtClean="0"/>
              <a:pPr/>
              <a:t>5</a:t>
            </a:fld>
            <a:endParaRPr lang="en-US" dirty="0"/>
          </a:p>
        </p:txBody>
      </p:sp>
    </p:spTree>
    <p:extLst>
      <p:ext uri="{BB962C8B-B14F-4D97-AF65-F5344CB8AC3E}">
        <p14:creationId xmlns:p14="http://schemas.microsoft.com/office/powerpoint/2010/main" val="3831369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6458-7230-9FBC-88E6-8D9CC6B72307}"/>
              </a:ext>
            </a:extLst>
          </p:cNvPr>
          <p:cNvSpPr>
            <a:spLocks noGrp="1"/>
          </p:cNvSpPr>
          <p:nvPr>
            <p:ph type="title"/>
          </p:nvPr>
        </p:nvSpPr>
        <p:spPr/>
        <p:txBody>
          <a:bodyPr>
            <a:normAutofit/>
          </a:bodyPr>
          <a:lstStyle/>
          <a:p>
            <a:r>
              <a:rPr lang="en-US" b="1" dirty="0"/>
              <a:t>Block Diagram of proposed work</a:t>
            </a:r>
          </a:p>
        </p:txBody>
      </p:sp>
      <p:sp>
        <p:nvSpPr>
          <p:cNvPr id="4" name="Date Placeholder 3">
            <a:extLst>
              <a:ext uri="{FF2B5EF4-FFF2-40B4-BE49-F238E27FC236}">
                <a16:creationId xmlns:a16="http://schemas.microsoft.com/office/drawing/2014/main" id="{C94E3F8D-A681-13A4-DCD5-419635C969C9}"/>
              </a:ext>
            </a:extLst>
          </p:cNvPr>
          <p:cNvSpPr>
            <a:spLocks noGrp="1"/>
          </p:cNvSpPr>
          <p:nvPr>
            <p:ph type="dt" sz="half" idx="10"/>
          </p:nvPr>
        </p:nvSpPr>
        <p:spPr/>
        <p:txBody>
          <a:bodyPr/>
          <a:lstStyle/>
          <a:p>
            <a:fld id="{B1598BB3-583A-4ED2-9E0C-F1A24808AE22}" type="datetime4">
              <a:rPr lang="en-US" smtClean="0"/>
              <a:t>April 13, 2024</a:t>
            </a:fld>
            <a:endParaRPr lang="en-US" dirty="0"/>
          </a:p>
        </p:txBody>
      </p:sp>
      <p:sp>
        <p:nvSpPr>
          <p:cNvPr id="5" name="Footer Placeholder 4">
            <a:extLst>
              <a:ext uri="{FF2B5EF4-FFF2-40B4-BE49-F238E27FC236}">
                <a16:creationId xmlns:a16="http://schemas.microsoft.com/office/drawing/2014/main" id="{7E264F68-B5EF-5AF8-CD80-0D99FC50EFF0}"/>
              </a:ext>
            </a:extLst>
          </p:cNvPr>
          <p:cNvSpPr>
            <a:spLocks noGrp="1"/>
          </p:cNvSpPr>
          <p:nvPr>
            <p:ph type="ftr" sz="quarter" idx="11"/>
          </p:nvPr>
        </p:nvSpPr>
        <p:spPr>
          <a:xfrm>
            <a:off x="0" y="6377422"/>
            <a:ext cx="12192000" cy="368299"/>
          </a:xfrm>
        </p:spPr>
        <p:txBody>
          <a:bodyPr/>
          <a:lstStyle/>
          <a:p>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0D86D20-A2BE-E8FD-D4CD-E48C9322694D}"/>
              </a:ext>
            </a:extLst>
          </p:cNvPr>
          <p:cNvSpPr>
            <a:spLocks noGrp="1"/>
          </p:cNvSpPr>
          <p:nvPr>
            <p:ph type="sldNum" sz="quarter" idx="12"/>
          </p:nvPr>
        </p:nvSpPr>
        <p:spPr/>
        <p:txBody>
          <a:bodyPr/>
          <a:lstStyle/>
          <a:p>
            <a:fld id="{6A6BABF5-487F-401D-8BB3-C2CDD5DBE5E0}" type="slidenum">
              <a:rPr lang="en-US" smtClean="0"/>
              <a:pPr/>
              <a:t>6</a:t>
            </a:fld>
            <a:endParaRPr lang="en-US" dirty="0"/>
          </a:p>
        </p:txBody>
      </p:sp>
      <p:pic>
        <p:nvPicPr>
          <p:cNvPr id="3" name="Picture 2">
            <a:extLst>
              <a:ext uri="{FF2B5EF4-FFF2-40B4-BE49-F238E27FC236}">
                <a16:creationId xmlns:a16="http://schemas.microsoft.com/office/drawing/2014/main" id="{4B1D3B26-16F7-7226-CFCA-2E31DCE4B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862" y="924923"/>
            <a:ext cx="6942276" cy="5231469"/>
          </a:xfrm>
          <a:prstGeom prst="rect">
            <a:avLst/>
          </a:prstGeom>
        </p:spPr>
      </p:pic>
    </p:spTree>
    <p:extLst>
      <p:ext uri="{BB962C8B-B14F-4D97-AF65-F5344CB8AC3E}">
        <p14:creationId xmlns:p14="http://schemas.microsoft.com/office/powerpoint/2010/main" val="156896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F07F-3EE4-E003-3DA1-9667CEDF6A87}"/>
              </a:ext>
            </a:extLst>
          </p:cNvPr>
          <p:cNvSpPr>
            <a:spLocks noGrp="1"/>
          </p:cNvSpPr>
          <p:nvPr>
            <p:ph type="title"/>
          </p:nvPr>
        </p:nvSpPr>
        <p:spPr/>
        <p:txBody>
          <a:bodyPr/>
          <a:lstStyle/>
          <a:p>
            <a:r>
              <a:rPr lang="en-US" b="1" dirty="0"/>
              <a:t>Flowchart of proposed work</a:t>
            </a:r>
            <a:endParaRPr lang="en-IN" b="1" dirty="0">
              <a:solidFill>
                <a:srgbClr val="FF0000"/>
              </a:solidFill>
            </a:endParaRPr>
          </a:p>
        </p:txBody>
      </p:sp>
      <p:sp>
        <p:nvSpPr>
          <p:cNvPr id="4" name="Date Placeholder 3">
            <a:extLst>
              <a:ext uri="{FF2B5EF4-FFF2-40B4-BE49-F238E27FC236}">
                <a16:creationId xmlns:a16="http://schemas.microsoft.com/office/drawing/2014/main" id="{D1602C21-7429-FCD4-DE61-524FA2F43426}"/>
              </a:ext>
            </a:extLst>
          </p:cNvPr>
          <p:cNvSpPr>
            <a:spLocks noGrp="1"/>
          </p:cNvSpPr>
          <p:nvPr>
            <p:ph type="dt" sz="half" idx="10"/>
          </p:nvPr>
        </p:nvSpPr>
        <p:spPr/>
        <p:txBody>
          <a:body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6B95B856-3791-6BA6-DB78-9FC7FA8A2483}"/>
              </a:ext>
            </a:extLst>
          </p:cNvPr>
          <p:cNvSpPr>
            <a:spLocks noGrp="1"/>
          </p:cNvSpPr>
          <p:nvPr>
            <p:ph type="ftr" sz="quarter" idx="11"/>
          </p:nvPr>
        </p:nvSpPr>
        <p:spPr>
          <a:xfrm>
            <a:off x="0" y="6377422"/>
            <a:ext cx="12192000" cy="368299"/>
          </a:xfrm>
        </p:spPr>
        <p:txBody>
          <a:bodyPr/>
          <a:lstStyle/>
          <a:p>
            <a:r>
              <a:rPr lang="en-IN" sz="1200" b="1" kern="10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2C798A0-F951-EE22-EFB2-4191774E7973}"/>
              </a:ext>
            </a:extLst>
          </p:cNvPr>
          <p:cNvSpPr>
            <a:spLocks noGrp="1"/>
          </p:cNvSpPr>
          <p:nvPr>
            <p:ph type="sldNum" sz="quarter" idx="12"/>
          </p:nvPr>
        </p:nvSpPr>
        <p:spPr/>
        <p:txBody>
          <a:bodyPr/>
          <a:lstStyle/>
          <a:p>
            <a:fld id="{6A6BABF5-487F-401D-8BB3-C2CDD5DBE5E0}" type="slidenum">
              <a:rPr lang="en-US" smtClean="0"/>
              <a:pPr/>
              <a:t>7</a:t>
            </a:fld>
            <a:endParaRPr lang="en-US" dirty="0"/>
          </a:p>
        </p:txBody>
      </p:sp>
      <p:pic>
        <p:nvPicPr>
          <p:cNvPr id="7" name="Content Placeholder 6" descr="A diagram of a flowchart&#10;&#10;Description automatically generated">
            <a:extLst>
              <a:ext uri="{FF2B5EF4-FFF2-40B4-BE49-F238E27FC236}">
                <a16:creationId xmlns:a16="http://schemas.microsoft.com/office/drawing/2014/main" id="{22EABDF6-7BE3-6A14-4403-9FFAE1B8F0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616" y="1011238"/>
            <a:ext cx="3100655" cy="5330825"/>
          </a:xfrm>
          <a:prstGeom prst="rect">
            <a:avLst/>
          </a:prstGeom>
        </p:spPr>
      </p:pic>
    </p:spTree>
    <p:extLst>
      <p:ext uri="{BB962C8B-B14F-4D97-AF65-F5344CB8AC3E}">
        <p14:creationId xmlns:p14="http://schemas.microsoft.com/office/powerpoint/2010/main" val="2388468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F07F-3EE4-E003-3DA1-9667CEDF6A87}"/>
              </a:ext>
            </a:extLst>
          </p:cNvPr>
          <p:cNvSpPr>
            <a:spLocks noGrp="1"/>
          </p:cNvSpPr>
          <p:nvPr>
            <p:ph type="title"/>
          </p:nvPr>
        </p:nvSpPr>
        <p:spPr/>
        <p:txBody>
          <a:bodyPr/>
          <a:lstStyle/>
          <a:p>
            <a:r>
              <a:rPr lang="en-US" b="1" dirty="0"/>
              <a:t>Algorithm of proposed work</a:t>
            </a:r>
            <a:endParaRPr lang="en-IN" b="1" dirty="0">
              <a:solidFill>
                <a:srgbClr val="FF0000"/>
              </a:solidFill>
            </a:endParaRPr>
          </a:p>
        </p:txBody>
      </p:sp>
      <p:sp>
        <p:nvSpPr>
          <p:cNvPr id="4" name="Date Placeholder 3">
            <a:extLst>
              <a:ext uri="{FF2B5EF4-FFF2-40B4-BE49-F238E27FC236}">
                <a16:creationId xmlns:a16="http://schemas.microsoft.com/office/drawing/2014/main" id="{D1602C21-7429-FCD4-DE61-524FA2F43426}"/>
              </a:ext>
            </a:extLst>
          </p:cNvPr>
          <p:cNvSpPr>
            <a:spLocks noGrp="1"/>
          </p:cNvSpPr>
          <p:nvPr>
            <p:ph type="dt" sz="half" idx="10"/>
          </p:nvPr>
        </p:nvSpPr>
        <p:spPr/>
        <p:txBody>
          <a:body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6B95B856-3791-6BA6-DB78-9FC7FA8A2483}"/>
              </a:ext>
            </a:extLst>
          </p:cNvPr>
          <p:cNvSpPr>
            <a:spLocks noGrp="1"/>
          </p:cNvSpPr>
          <p:nvPr>
            <p:ph type="ftr" sz="quarter" idx="11"/>
          </p:nvPr>
        </p:nvSpPr>
        <p:spPr>
          <a:xfrm>
            <a:off x="0" y="6377422"/>
            <a:ext cx="12192000" cy="368299"/>
          </a:xfrm>
        </p:spPr>
        <p:txBody>
          <a:bodyPr/>
          <a:lstStyle/>
          <a:p>
            <a:r>
              <a:rPr lang="en-IN" sz="1200" b="1" kern="10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2C798A0-F951-EE22-EFB2-4191774E7973}"/>
              </a:ext>
            </a:extLst>
          </p:cNvPr>
          <p:cNvSpPr>
            <a:spLocks noGrp="1"/>
          </p:cNvSpPr>
          <p:nvPr>
            <p:ph type="sldNum" sz="quarter" idx="12"/>
          </p:nvPr>
        </p:nvSpPr>
        <p:spPr/>
        <p:txBody>
          <a:bodyPr/>
          <a:lstStyle/>
          <a:p>
            <a:fld id="{6A6BABF5-487F-401D-8BB3-C2CDD5DBE5E0}" type="slidenum">
              <a:rPr lang="en-US" smtClean="0"/>
              <a:pPr/>
              <a:t>8</a:t>
            </a:fld>
            <a:endParaRPr lang="en-US" dirty="0"/>
          </a:p>
        </p:txBody>
      </p:sp>
      <p:sp>
        <p:nvSpPr>
          <p:cNvPr id="8" name="Content Placeholder 7">
            <a:extLst>
              <a:ext uri="{FF2B5EF4-FFF2-40B4-BE49-F238E27FC236}">
                <a16:creationId xmlns:a16="http://schemas.microsoft.com/office/drawing/2014/main" id="{95543691-43F6-6D72-A45F-1C41C32850BE}"/>
              </a:ext>
            </a:extLst>
          </p:cNvPr>
          <p:cNvSpPr>
            <a:spLocks noGrp="1"/>
          </p:cNvSpPr>
          <p:nvPr>
            <p:ph idx="1"/>
          </p:nvPr>
        </p:nvSpPr>
        <p:spPr>
          <a:xfrm>
            <a:off x="166254" y="924923"/>
            <a:ext cx="12025745" cy="5454232"/>
          </a:xfrm>
        </p:spPr>
        <p:txBody>
          <a:bodyPr>
            <a:normAutofit fontScale="70000" lnSpcReduction="20000"/>
          </a:bodyPr>
          <a:lstStyle/>
          <a:p>
            <a:pPr marL="0" indent="0">
              <a:buNone/>
            </a:pPr>
            <a:r>
              <a:rPr lang="en-US" dirty="0"/>
              <a:t>STEP 1. Collect historical power consumption data from the cloud.</a:t>
            </a:r>
          </a:p>
          <a:p>
            <a:pPr marL="0" indent="0">
              <a:buNone/>
            </a:pPr>
            <a:r>
              <a:rPr lang="en-US" dirty="0"/>
              <a:t>STEP 2. Data Cleaning by normalizing and feature extraction.</a:t>
            </a:r>
          </a:p>
          <a:p>
            <a:pPr marL="0" indent="0">
              <a:buNone/>
            </a:pPr>
            <a:r>
              <a:rPr lang="en-US" dirty="0"/>
              <a:t>STEP 3. Label data with instances of theft and non-theft.</a:t>
            </a:r>
          </a:p>
          <a:p>
            <a:pPr marL="0" indent="0">
              <a:buNone/>
            </a:pPr>
            <a:r>
              <a:rPr lang="en-US" dirty="0"/>
              <a:t>STEP 4. Split data into training and testing sets.</a:t>
            </a:r>
          </a:p>
          <a:p>
            <a:pPr marL="0" indent="0">
              <a:buNone/>
            </a:pPr>
            <a:r>
              <a:rPr lang="en-US" dirty="0"/>
              <a:t>STEP 5. Design and train an SVM classifier:</a:t>
            </a:r>
          </a:p>
          <a:p>
            <a:pPr marL="0" indent="0">
              <a:buNone/>
            </a:pPr>
            <a:r>
              <a:rPr lang="en-US" dirty="0"/>
              <a:t>  		 a. Define the SVM model with the appropriate kernel.</a:t>
            </a:r>
          </a:p>
          <a:p>
            <a:pPr marL="0" indent="0">
              <a:buNone/>
            </a:pPr>
            <a:r>
              <a:rPr lang="en-US" dirty="0"/>
              <a:t>   		 b. Train the model on the training data.</a:t>
            </a:r>
          </a:p>
          <a:p>
            <a:pPr marL="0" indent="0">
              <a:buNone/>
            </a:pPr>
            <a:r>
              <a:rPr lang="en-US" dirty="0"/>
              <a:t>  	              c. Detect potential energy theft by classifying test data.</a:t>
            </a:r>
          </a:p>
          <a:p>
            <a:pPr marL="0" indent="0">
              <a:buNone/>
            </a:pPr>
            <a:r>
              <a:rPr lang="en-US" dirty="0"/>
              <a:t>STEP 7. If theft is detected:</a:t>
            </a:r>
          </a:p>
          <a:p>
            <a:pPr marL="0" indent="0">
              <a:buNone/>
            </a:pPr>
            <a:r>
              <a:rPr lang="en-US" dirty="0"/>
              <a:t>                           a. Raise an alert for further investigation.</a:t>
            </a:r>
          </a:p>
          <a:p>
            <a:pPr marL="0" indent="0">
              <a:buNone/>
            </a:pPr>
            <a:r>
              <a:rPr lang="en-US" dirty="0"/>
              <a:t>STEP 8. Wait for new data or a predefined interval.</a:t>
            </a:r>
          </a:p>
          <a:p>
            <a:pPr marL="0" indent="0">
              <a:buNone/>
            </a:pPr>
            <a:r>
              <a:rPr lang="en-US" dirty="0"/>
              <a:t>STEP 9. Design and train the LSTM Classifier Model:</a:t>
            </a:r>
          </a:p>
          <a:p>
            <a:pPr marL="0" indent="0">
              <a:buNone/>
            </a:pPr>
            <a:r>
              <a:rPr lang="en-US" dirty="0"/>
              <a:t>                           a. Define the LSTM model with the appropriate kernel.</a:t>
            </a:r>
          </a:p>
          <a:p>
            <a:pPr marL="0" indent="0">
              <a:buNone/>
            </a:pPr>
            <a:r>
              <a:rPr lang="en-US" dirty="0"/>
              <a:t>  		 b. Train the model on the training data.</a:t>
            </a:r>
          </a:p>
          <a:p>
            <a:pPr marL="0" indent="0">
              <a:buNone/>
            </a:pPr>
            <a:r>
              <a:rPr lang="en-US" dirty="0"/>
              <a:t>                           c. Predict the future energy demand for the given period.</a:t>
            </a:r>
          </a:p>
          <a:p>
            <a:pPr marL="0" indent="0">
              <a:buNone/>
            </a:pPr>
            <a:r>
              <a:rPr lang="en-US" dirty="0"/>
              <a:t>STEP 10. Display the Theft and Demand prediction model results on Web Application.</a:t>
            </a:r>
          </a:p>
          <a:p>
            <a:pPr marL="0" indent="0">
              <a:buNone/>
            </a:pPr>
            <a:endParaRPr lang="en-IN" dirty="0"/>
          </a:p>
        </p:txBody>
      </p:sp>
    </p:spTree>
    <p:extLst>
      <p:ext uri="{BB962C8B-B14F-4D97-AF65-F5344CB8AC3E}">
        <p14:creationId xmlns:p14="http://schemas.microsoft.com/office/powerpoint/2010/main" val="362300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F07F-3EE4-E003-3DA1-9667CEDF6A87}"/>
              </a:ext>
            </a:extLst>
          </p:cNvPr>
          <p:cNvSpPr>
            <a:spLocks noGrp="1"/>
          </p:cNvSpPr>
          <p:nvPr>
            <p:ph type="title"/>
          </p:nvPr>
        </p:nvSpPr>
        <p:spPr/>
        <p:txBody>
          <a:bodyPr/>
          <a:lstStyle/>
          <a:p>
            <a:r>
              <a:rPr lang="en-US" b="1" dirty="0"/>
              <a:t>Demand Prediction Model</a:t>
            </a:r>
            <a:endParaRPr lang="en-IN" b="1" dirty="0">
              <a:solidFill>
                <a:srgbClr val="FF0000"/>
              </a:solidFill>
            </a:endParaRPr>
          </a:p>
        </p:txBody>
      </p:sp>
      <p:sp>
        <p:nvSpPr>
          <p:cNvPr id="4" name="Date Placeholder 3">
            <a:extLst>
              <a:ext uri="{FF2B5EF4-FFF2-40B4-BE49-F238E27FC236}">
                <a16:creationId xmlns:a16="http://schemas.microsoft.com/office/drawing/2014/main" id="{D1602C21-7429-FCD4-DE61-524FA2F43426}"/>
              </a:ext>
            </a:extLst>
          </p:cNvPr>
          <p:cNvSpPr>
            <a:spLocks noGrp="1"/>
          </p:cNvSpPr>
          <p:nvPr>
            <p:ph type="dt" sz="half" idx="10"/>
          </p:nvPr>
        </p:nvSpPr>
        <p:spPr/>
        <p:txBody>
          <a:bodyPr/>
          <a:lstStyle/>
          <a:p>
            <a:fld id="{338E514C-6B15-4715-9DB0-B79853D3BB3B}" type="datetime4">
              <a:rPr lang="en-US" smtClean="0"/>
              <a:t>April 13, 2024</a:t>
            </a:fld>
            <a:endParaRPr lang="en-US" dirty="0"/>
          </a:p>
        </p:txBody>
      </p:sp>
      <p:sp>
        <p:nvSpPr>
          <p:cNvPr id="5" name="Footer Placeholder 4">
            <a:extLst>
              <a:ext uri="{FF2B5EF4-FFF2-40B4-BE49-F238E27FC236}">
                <a16:creationId xmlns:a16="http://schemas.microsoft.com/office/drawing/2014/main" id="{6B95B856-3791-6BA6-DB78-9FC7FA8A2483}"/>
              </a:ext>
            </a:extLst>
          </p:cNvPr>
          <p:cNvSpPr>
            <a:spLocks noGrp="1"/>
          </p:cNvSpPr>
          <p:nvPr>
            <p:ph type="ftr" sz="quarter" idx="11"/>
          </p:nvPr>
        </p:nvSpPr>
        <p:spPr>
          <a:xfrm>
            <a:off x="0" y="6377422"/>
            <a:ext cx="12192000" cy="368299"/>
          </a:xfrm>
        </p:spPr>
        <p:txBody>
          <a:bodyPr/>
          <a:lstStyle/>
          <a:p>
            <a:r>
              <a:rPr lang="en-IN" sz="1200" b="1" kern="100">
                <a:effectLst/>
                <a:latin typeface="Calibri" panose="020F0502020204030204" pitchFamily="34" charset="0"/>
                <a:ea typeface="Calibri" panose="020F0502020204030204" pitchFamily="34" charset="0"/>
                <a:cs typeface="Times New Roman" panose="02020603050405020304" pitchFamily="18" charset="0"/>
              </a:rPr>
              <a:t>U18EEP8701: Project Phase – II</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2C798A0-F951-EE22-EFB2-4191774E7973}"/>
              </a:ext>
            </a:extLst>
          </p:cNvPr>
          <p:cNvSpPr>
            <a:spLocks noGrp="1"/>
          </p:cNvSpPr>
          <p:nvPr>
            <p:ph type="sldNum" sz="quarter" idx="12"/>
          </p:nvPr>
        </p:nvSpPr>
        <p:spPr/>
        <p:txBody>
          <a:bodyPr/>
          <a:lstStyle/>
          <a:p>
            <a:fld id="{6A6BABF5-487F-401D-8BB3-C2CDD5DBE5E0}" type="slidenum">
              <a:rPr lang="en-US" smtClean="0"/>
              <a:pPr/>
              <a:t>9</a:t>
            </a:fld>
            <a:endParaRPr lang="en-US" dirty="0"/>
          </a:p>
        </p:txBody>
      </p:sp>
      <p:pic>
        <p:nvPicPr>
          <p:cNvPr id="3" name="Picture 2" descr="The overall summary of the proposed sales demand forecasting framework,...  | Download Scientific Diagram">
            <a:extLst>
              <a:ext uri="{FF2B5EF4-FFF2-40B4-BE49-F238E27FC236}">
                <a16:creationId xmlns:a16="http://schemas.microsoft.com/office/drawing/2014/main" id="{2F7FE944-4BED-28E5-188F-58EF896E96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09256"/>
            <a:ext cx="5763491" cy="3734117"/>
          </a:xfrm>
          <a:prstGeom prst="rect">
            <a:avLst/>
          </a:prstGeom>
          <a:noFill/>
          <a:ln>
            <a:noFill/>
          </a:ln>
        </p:spPr>
      </p:pic>
      <p:sp>
        <p:nvSpPr>
          <p:cNvPr id="11" name="TextBox 10">
            <a:extLst>
              <a:ext uri="{FF2B5EF4-FFF2-40B4-BE49-F238E27FC236}">
                <a16:creationId xmlns:a16="http://schemas.microsoft.com/office/drawing/2014/main" id="{6EAD5C54-4164-0CA7-9936-2D7463D9D420}"/>
              </a:ext>
            </a:extLst>
          </p:cNvPr>
          <p:cNvSpPr txBox="1"/>
          <p:nvPr/>
        </p:nvSpPr>
        <p:spPr>
          <a:xfrm>
            <a:off x="205219" y="1443839"/>
            <a:ext cx="5890781" cy="4401205"/>
          </a:xfrm>
          <a:prstGeom prst="rect">
            <a:avLst/>
          </a:prstGeom>
          <a:noFill/>
        </p:spPr>
        <p:txBody>
          <a:bodyPr wrap="square">
            <a:spAutoFit/>
          </a:bodyPr>
          <a:lstStyle/>
          <a:p>
            <a:pPr algn="just"/>
            <a:r>
              <a:rPr lang="en-IN" sz="2000" b="1" dirty="0"/>
              <a:t>Sequential Data Mastery</a:t>
            </a:r>
            <a:r>
              <a:rPr lang="en-IN" sz="2000" dirty="0"/>
              <a:t>: LSTMs, a form of RNN, excel in understanding sequential data, making them ideal for tasks like demand prediction.</a:t>
            </a:r>
          </a:p>
          <a:p>
            <a:pPr algn="just"/>
            <a:endParaRPr lang="en-IN" sz="2000" dirty="0"/>
          </a:p>
          <a:p>
            <a:pPr algn="just"/>
            <a:r>
              <a:rPr lang="en-IN" sz="2000" b="1" dirty="0"/>
              <a:t>Long-Term Dependency Handling</a:t>
            </a:r>
            <a:r>
              <a:rPr lang="en-IN" sz="2000" dirty="0"/>
              <a:t>: Their unique architecture allows them to capture long-term dependencies, crucial for recognizing complex patterns and trends in demand data.</a:t>
            </a:r>
          </a:p>
          <a:p>
            <a:pPr algn="just"/>
            <a:endParaRPr lang="en-IN" sz="2000" dirty="0"/>
          </a:p>
          <a:p>
            <a:pPr algn="just"/>
            <a:r>
              <a:rPr lang="en-IN" sz="2000" b="1" dirty="0"/>
              <a:t>Adaptability and Accuracy: </a:t>
            </a:r>
            <a:r>
              <a:rPr lang="en-IN" sz="2000" dirty="0"/>
              <a:t>LSTMs can selectively remember and forget information, contributing to robust demand predictions and improved business operations.</a:t>
            </a:r>
          </a:p>
        </p:txBody>
      </p:sp>
    </p:spTree>
    <p:extLst>
      <p:ext uri="{BB962C8B-B14F-4D97-AF65-F5344CB8AC3E}">
        <p14:creationId xmlns:p14="http://schemas.microsoft.com/office/powerpoint/2010/main" val="3097139859"/>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60E076BF52D41B23257E2671F2C96" ma:contentTypeVersion="17" ma:contentTypeDescription="Create a new document." ma:contentTypeScope="" ma:versionID="8da962149799800488216ce032fae6f2">
  <xsd:schema xmlns:xsd="http://www.w3.org/2001/XMLSchema" xmlns:xs="http://www.w3.org/2001/XMLSchema" xmlns:p="http://schemas.microsoft.com/office/2006/metadata/properties" xmlns:ns2="6e70902a-82c4-4f84-b104-7a262b353fe7" xmlns:ns3="a7374157-d8d8-4361-854b-f191d77d24be" targetNamespace="http://schemas.microsoft.com/office/2006/metadata/properties" ma:root="true" ma:fieldsID="15b1609118447149a5f72eb0c7610ca9" ns2:_="" ns3:_="">
    <xsd:import namespace="6e70902a-82c4-4f84-b104-7a262b353fe7"/>
    <xsd:import namespace="a7374157-d8d8-4361-854b-f191d77d24b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ink" minOccurs="0"/>
                <xsd:element ref="ns2:MediaLengthInSecond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70902a-82c4-4f84-b104-7a262b353f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ink" ma:index="19" nillable="true" ma:displayName="Link" ma:format="Hyperlink" ma:internalName="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ea1b0d9-6ead-405e-a20d-02fb1ff69120" ma:termSetId="09814cd3-568e-fe90-9814-8d621ff8fb84" ma:anchorId="fba54fb3-c3e1-fe81-a776-ca4b69148c4d" ma:open="true" ma:isKeyword="false">
      <xsd:complexType>
        <xsd:sequence>
          <xsd:element ref="pc:Terms" minOccurs="0" maxOccurs="1"/>
        </xsd:sequence>
      </xsd:complexType>
    </xsd:element>
    <xsd:element name="MediaServiceLocation" ma:index="24"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374157-d8d8-4361-854b-f191d77d24b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3403dcb-3246-4534-9ada-899a9398d054}" ma:internalName="TaxCatchAll" ma:showField="CatchAllData" ma:web="a7374157-d8d8-4361-854b-f191d77d24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nk xmlns="6e70902a-82c4-4f84-b104-7a262b353fe7">
      <Url xsi:nil="true"/>
      <Description xsi:nil="true"/>
    </Link>
    <lcf76f155ced4ddcb4097134ff3c332f xmlns="6e70902a-82c4-4f84-b104-7a262b353fe7">
      <Terms xmlns="http://schemas.microsoft.com/office/infopath/2007/PartnerControls"/>
    </lcf76f155ced4ddcb4097134ff3c332f>
    <TaxCatchAll xmlns="a7374157-d8d8-4361-854b-f191d77d24b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D52CF5-B5B4-4834-AFDA-CC2388456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70902a-82c4-4f84-b104-7a262b353fe7"/>
    <ds:schemaRef ds:uri="a7374157-d8d8-4361-854b-f191d77d24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B63DF4-5BA5-4515-B8E2-25DE9A8C783D}">
  <ds:schemaRefs>
    <ds:schemaRef ds:uri="http://schemas.microsoft.com/office/2006/metadata/properties"/>
    <ds:schemaRef ds:uri="http://schemas.microsoft.com/office/infopath/2007/PartnerControls"/>
    <ds:schemaRef ds:uri="6e70902a-82c4-4f84-b104-7a262b353fe7"/>
    <ds:schemaRef ds:uri="a7374157-d8d8-4361-854b-f191d77d24be"/>
  </ds:schemaRefs>
</ds:datastoreItem>
</file>

<file path=customXml/itemProps3.xml><?xml version="1.0" encoding="utf-8"?>
<ds:datastoreItem xmlns:ds="http://schemas.openxmlformats.org/officeDocument/2006/customXml" ds:itemID="{7727AB69-F76F-4302-AC07-A01E8EF76D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478</TotalTime>
  <Words>1580</Words>
  <Application>Microsoft Office PowerPoint</Application>
  <PresentationFormat>Widescreen</PresentationFormat>
  <Paragraphs>246</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vt:lpstr>
      <vt:lpstr>Times New Roman</vt:lpstr>
      <vt:lpstr>Wingdings</vt:lpstr>
      <vt:lpstr>Office Theme</vt:lpstr>
      <vt:lpstr>PowerPoint Presentation</vt:lpstr>
      <vt:lpstr>Objective of the Project work</vt:lpstr>
      <vt:lpstr>Introduction</vt:lpstr>
      <vt:lpstr>Literature Survey</vt:lpstr>
      <vt:lpstr>Concept of proposed work</vt:lpstr>
      <vt:lpstr>Block Diagram of proposed work</vt:lpstr>
      <vt:lpstr>Flowchart of proposed work</vt:lpstr>
      <vt:lpstr>Algorithm of proposed work</vt:lpstr>
      <vt:lpstr>Demand Prediction Model</vt:lpstr>
      <vt:lpstr>Theft Detection Model</vt:lpstr>
      <vt:lpstr>Implementation of proposed work: Tools &amp; Specifications</vt:lpstr>
      <vt:lpstr>Circuit Diagram of proposed work</vt:lpstr>
      <vt:lpstr>Implementation of proposed work</vt:lpstr>
      <vt:lpstr>Hardware Setup of proposed work </vt:lpstr>
      <vt:lpstr>Hardware Results</vt:lpstr>
      <vt:lpstr>Numerical tabulation of Results</vt:lpstr>
      <vt:lpstr>Numerical tabulation of Results</vt:lpstr>
      <vt:lpstr>Results of proposed work</vt:lpstr>
      <vt:lpstr>Published Paper</vt:lpstr>
      <vt:lpstr>Published paper and plagiarism report</vt:lpstr>
      <vt:lpstr>Conclusion</vt:lpstr>
      <vt:lpstr>References</vt:lpstr>
      <vt:lpstr>Publication/Hackathon/Patent details</vt:lpstr>
      <vt:lpstr>Interaction with Reviewers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VISWANATHAN T</dc:creator>
  <cp:lastModifiedBy>KANDASAMY</cp:lastModifiedBy>
  <cp:revision>17</cp:revision>
  <dcterms:created xsi:type="dcterms:W3CDTF">2022-08-03T01:17:06Z</dcterms:created>
  <dcterms:modified xsi:type="dcterms:W3CDTF">2024-04-13T10:52:35Z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0x010100D3A60E076BF52D41B23257E2671F2C96</vt:lpwstr>
  </property>
  <property fmtid="{D5CDD505-2E9C-101B-9397-08002B2CF9AE}" pid="3" name="MediaServiceImageTags">
    <vt:lpwstr/>
  </property>
</Properties>
</file>